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4" r:id="rId2"/>
    <p:sldId id="259" r:id="rId3"/>
    <p:sldId id="261" r:id="rId4"/>
    <p:sldId id="258" r:id="rId5"/>
    <p:sldId id="263" r:id="rId6"/>
  </p:sldIdLst>
  <p:sldSz cx="9144000" cy="6858000" type="screen4x3"/>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69C7853C-536D-4A76-A0AE-DD22124D55A5}" styleName="Estilo temático 1 - Énfasis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4" d="100"/>
          <a:sy n="64" d="100"/>
        </p:scale>
        <p:origin x="-696" y="-21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F7656E46-E836-456B-9CB8-8D6161C5D2C6}" type="datetimeFigureOut">
              <a:rPr lang="es-VE" smtClean="0"/>
              <a:pPr/>
              <a:t>08/11/2013</a:t>
            </a:fld>
            <a:endParaRPr lang="es-VE"/>
          </a:p>
        </p:txBody>
      </p:sp>
      <p:sp>
        <p:nvSpPr>
          <p:cNvPr id="19" name="18 Marcador de pie de página"/>
          <p:cNvSpPr>
            <a:spLocks noGrp="1"/>
          </p:cNvSpPr>
          <p:nvPr>
            <p:ph type="ftr" sz="quarter" idx="11"/>
          </p:nvPr>
        </p:nvSpPr>
        <p:spPr/>
        <p:txBody>
          <a:bodyPr/>
          <a:lstStyle/>
          <a:p>
            <a:endParaRPr lang="es-VE"/>
          </a:p>
        </p:txBody>
      </p:sp>
      <p:sp>
        <p:nvSpPr>
          <p:cNvPr id="27" name="26 Marcador de número de diapositiva"/>
          <p:cNvSpPr>
            <a:spLocks noGrp="1"/>
          </p:cNvSpPr>
          <p:nvPr>
            <p:ph type="sldNum" sz="quarter" idx="12"/>
          </p:nvPr>
        </p:nvSpPr>
        <p:spPr/>
        <p:txBody>
          <a:bodyPr/>
          <a:lstStyle/>
          <a:p>
            <a:fld id="{6E9EC46C-DCB1-4E03-8A71-2085460A7DD0}" type="slidenum">
              <a:rPr lang="es-VE" smtClean="0"/>
              <a:pPr/>
              <a:t>‹Nº›</a:t>
            </a:fld>
            <a:endParaRPr lang="es-V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7656E46-E836-456B-9CB8-8D6161C5D2C6}" type="datetimeFigureOut">
              <a:rPr lang="es-VE" smtClean="0"/>
              <a:pPr/>
              <a:t>08/11/2013</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6E9EC46C-DCB1-4E03-8A71-2085460A7DD0}" type="slidenum">
              <a:rPr lang="es-VE" smtClean="0"/>
              <a:pPr/>
              <a:t>‹Nº›</a:t>
            </a:fld>
            <a:endParaRPr lang="es-V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7656E46-E836-456B-9CB8-8D6161C5D2C6}" type="datetimeFigureOut">
              <a:rPr lang="es-VE" smtClean="0"/>
              <a:pPr/>
              <a:t>08/11/2013</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6E9EC46C-DCB1-4E03-8A71-2085460A7DD0}" type="slidenum">
              <a:rPr lang="es-VE" smtClean="0"/>
              <a:pPr/>
              <a:t>‹Nº›</a:t>
            </a:fld>
            <a:endParaRPr lang="es-V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7656E46-E836-456B-9CB8-8D6161C5D2C6}" type="datetimeFigureOut">
              <a:rPr lang="es-VE" smtClean="0"/>
              <a:pPr/>
              <a:t>08/11/2013</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6E9EC46C-DCB1-4E03-8A71-2085460A7DD0}" type="slidenum">
              <a:rPr lang="es-VE" smtClean="0"/>
              <a:pPr/>
              <a:t>‹Nº›</a:t>
            </a:fld>
            <a:endParaRPr lang="es-V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F7656E46-E836-456B-9CB8-8D6161C5D2C6}" type="datetimeFigureOut">
              <a:rPr lang="es-VE" smtClean="0"/>
              <a:pPr/>
              <a:t>08/11/2013</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6E9EC46C-DCB1-4E03-8A71-2085460A7DD0}" type="slidenum">
              <a:rPr lang="es-VE" smtClean="0"/>
              <a:pPr/>
              <a:t>‹Nº›</a:t>
            </a:fld>
            <a:endParaRPr lang="es-V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F7656E46-E836-456B-9CB8-8D6161C5D2C6}" type="datetimeFigureOut">
              <a:rPr lang="es-VE" smtClean="0"/>
              <a:pPr/>
              <a:t>08/11/2013</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p:txBody>
          <a:bodyPr/>
          <a:lstStyle/>
          <a:p>
            <a:fld id="{6E9EC46C-DCB1-4E03-8A71-2085460A7DD0}" type="slidenum">
              <a:rPr lang="es-VE" smtClean="0"/>
              <a:pPr/>
              <a:t>‹Nº›</a:t>
            </a:fld>
            <a:endParaRPr lang="es-V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F7656E46-E836-456B-9CB8-8D6161C5D2C6}" type="datetimeFigureOut">
              <a:rPr lang="es-VE" smtClean="0"/>
              <a:pPr/>
              <a:t>08/11/2013</a:t>
            </a:fld>
            <a:endParaRPr lang="es-VE"/>
          </a:p>
        </p:txBody>
      </p:sp>
      <p:sp>
        <p:nvSpPr>
          <p:cNvPr id="8" name="7 Marcador de pie de página"/>
          <p:cNvSpPr>
            <a:spLocks noGrp="1"/>
          </p:cNvSpPr>
          <p:nvPr>
            <p:ph type="ftr" sz="quarter" idx="11"/>
          </p:nvPr>
        </p:nvSpPr>
        <p:spPr/>
        <p:txBody>
          <a:bodyPr/>
          <a:lstStyle/>
          <a:p>
            <a:endParaRPr lang="es-VE"/>
          </a:p>
        </p:txBody>
      </p:sp>
      <p:sp>
        <p:nvSpPr>
          <p:cNvPr id="9" name="8 Marcador de número de diapositiva"/>
          <p:cNvSpPr>
            <a:spLocks noGrp="1"/>
          </p:cNvSpPr>
          <p:nvPr>
            <p:ph type="sldNum" sz="quarter" idx="12"/>
          </p:nvPr>
        </p:nvSpPr>
        <p:spPr/>
        <p:txBody>
          <a:bodyPr/>
          <a:lstStyle/>
          <a:p>
            <a:fld id="{6E9EC46C-DCB1-4E03-8A71-2085460A7DD0}" type="slidenum">
              <a:rPr lang="es-VE" smtClean="0"/>
              <a:pPr/>
              <a:t>‹Nº›</a:t>
            </a:fld>
            <a:endParaRPr lang="es-V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F7656E46-E836-456B-9CB8-8D6161C5D2C6}" type="datetimeFigureOut">
              <a:rPr lang="es-VE" smtClean="0"/>
              <a:pPr/>
              <a:t>08/11/2013</a:t>
            </a:fld>
            <a:endParaRPr lang="es-VE"/>
          </a:p>
        </p:txBody>
      </p:sp>
      <p:sp>
        <p:nvSpPr>
          <p:cNvPr id="4" name="3 Marcador de pie de página"/>
          <p:cNvSpPr>
            <a:spLocks noGrp="1"/>
          </p:cNvSpPr>
          <p:nvPr>
            <p:ph type="ftr" sz="quarter" idx="11"/>
          </p:nvPr>
        </p:nvSpPr>
        <p:spPr/>
        <p:txBody>
          <a:bodyPr/>
          <a:lstStyle/>
          <a:p>
            <a:endParaRPr lang="es-VE"/>
          </a:p>
        </p:txBody>
      </p:sp>
      <p:sp>
        <p:nvSpPr>
          <p:cNvPr id="5" name="4 Marcador de número de diapositiva"/>
          <p:cNvSpPr>
            <a:spLocks noGrp="1"/>
          </p:cNvSpPr>
          <p:nvPr>
            <p:ph type="sldNum" sz="quarter" idx="12"/>
          </p:nvPr>
        </p:nvSpPr>
        <p:spPr/>
        <p:txBody>
          <a:bodyPr/>
          <a:lstStyle/>
          <a:p>
            <a:fld id="{6E9EC46C-DCB1-4E03-8A71-2085460A7DD0}" type="slidenum">
              <a:rPr lang="es-VE" smtClean="0"/>
              <a:pPr/>
              <a:t>‹Nº›</a:t>
            </a:fld>
            <a:endParaRPr lang="es-V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7656E46-E836-456B-9CB8-8D6161C5D2C6}" type="datetimeFigureOut">
              <a:rPr lang="es-VE" smtClean="0"/>
              <a:pPr/>
              <a:t>08/11/2013</a:t>
            </a:fld>
            <a:endParaRPr lang="es-VE"/>
          </a:p>
        </p:txBody>
      </p:sp>
      <p:sp>
        <p:nvSpPr>
          <p:cNvPr id="3" name="2 Marcador de pie de página"/>
          <p:cNvSpPr>
            <a:spLocks noGrp="1"/>
          </p:cNvSpPr>
          <p:nvPr>
            <p:ph type="ftr" sz="quarter" idx="11"/>
          </p:nvPr>
        </p:nvSpPr>
        <p:spPr/>
        <p:txBody>
          <a:bodyPr/>
          <a:lstStyle/>
          <a:p>
            <a:endParaRPr lang="es-VE"/>
          </a:p>
        </p:txBody>
      </p:sp>
      <p:sp>
        <p:nvSpPr>
          <p:cNvPr id="4" name="3 Marcador de número de diapositiva"/>
          <p:cNvSpPr>
            <a:spLocks noGrp="1"/>
          </p:cNvSpPr>
          <p:nvPr>
            <p:ph type="sldNum" sz="quarter" idx="12"/>
          </p:nvPr>
        </p:nvSpPr>
        <p:spPr/>
        <p:txBody>
          <a:bodyPr/>
          <a:lstStyle/>
          <a:p>
            <a:fld id="{6E9EC46C-DCB1-4E03-8A71-2085460A7DD0}" type="slidenum">
              <a:rPr lang="es-VE" smtClean="0"/>
              <a:pPr/>
              <a:t>‹Nº›</a:t>
            </a:fld>
            <a:endParaRPr lang="es-V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F7656E46-E836-456B-9CB8-8D6161C5D2C6}" type="datetimeFigureOut">
              <a:rPr lang="es-VE" smtClean="0"/>
              <a:pPr/>
              <a:t>08/11/2013</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p:txBody>
          <a:bodyPr/>
          <a:lstStyle/>
          <a:p>
            <a:fld id="{6E9EC46C-DCB1-4E03-8A71-2085460A7DD0}" type="slidenum">
              <a:rPr lang="es-VE" smtClean="0"/>
              <a:pPr/>
              <a:t>‹Nº›</a:t>
            </a:fld>
            <a:endParaRPr lang="es-V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F7656E46-E836-456B-9CB8-8D6161C5D2C6}" type="datetimeFigureOut">
              <a:rPr lang="es-VE" smtClean="0"/>
              <a:pPr/>
              <a:t>08/11/2013</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a:xfrm>
            <a:off x="8077200" y="6356350"/>
            <a:ext cx="609600" cy="365125"/>
          </a:xfrm>
        </p:spPr>
        <p:txBody>
          <a:bodyPr/>
          <a:lstStyle/>
          <a:p>
            <a:fld id="{6E9EC46C-DCB1-4E03-8A71-2085460A7DD0}" type="slidenum">
              <a:rPr lang="es-VE" smtClean="0"/>
              <a:pPr/>
              <a:t>‹Nº›</a:t>
            </a:fld>
            <a:endParaRPr lang="es-VE"/>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7656E46-E836-456B-9CB8-8D6161C5D2C6}" type="datetimeFigureOut">
              <a:rPr lang="es-VE" smtClean="0"/>
              <a:pPr/>
              <a:t>08/11/2013</a:t>
            </a:fld>
            <a:endParaRPr lang="es-VE"/>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VE"/>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E9EC46C-DCB1-4E03-8A71-2085460A7DD0}" type="slidenum">
              <a:rPr lang="es-VE" smtClean="0"/>
              <a:pPr/>
              <a:t>‹Nº›</a:t>
            </a:fld>
            <a:endParaRPr lang="es-VE"/>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0" y="285728"/>
            <a:ext cx="9144000" cy="584775"/>
          </a:xfrm>
          <a:prstGeom prst="rect">
            <a:avLst/>
          </a:prstGeom>
          <a:noFill/>
          <a:ln>
            <a:noFill/>
          </a:ln>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s-ES" sz="3200" b="1" cap="all" dirty="0" smtClean="0">
                <a:ln w="0"/>
                <a:solidFill>
                  <a:schemeClr val="bg2">
                    <a:lumMod val="25000"/>
                  </a:schemeClr>
                </a:solidFill>
                <a:effectLst>
                  <a:reflection blurRad="12700" stA="50000" endPos="50000" dist="5000" dir="5400000" sy="-100000" rotWithShape="0"/>
                </a:effectLst>
                <a:latin typeface="Times New Roman" pitchFamily="18" charset="0"/>
                <a:cs typeface="Times New Roman" pitchFamily="18" charset="0"/>
              </a:rPr>
              <a:t>AUTOEVALUACIÓN</a:t>
            </a:r>
            <a:endParaRPr lang="es-ES" sz="3200" b="1" cap="all" spc="0" dirty="0">
              <a:ln w="0"/>
              <a:solidFill>
                <a:schemeClr val="bg2">
                  <a:lumMod val="25000"/>
                </a:schemeClr>
              </a:solidFill>
              <a:effectLst>
                <a:reflection blurRad="12700" stA="50000" endPos="50000" dist="5000" dir="5400000" sy="-100000" rotWithShape="0"/>
              </a:effectLst>
              <a:latin typeface="Times New Roman" pitchFamily="18" charset="0"/>
              <a:cs typeface="Times New Roman" pitchFamily="18" charset="0"/>
            </a:endParaRPr>
          </a:p>
        </p:txBody>
      </p:sp>
      <p:sp>
        <p:nvSpPr>
          <p:cNvPr id="7" name="6 Flecha izquierda y derecha"/>
          <p:cNvSpPr/>
          <p:nvPr/>
        </p:nvSpPr>
        <p:spPr>
          <a:xfrm>
            <a:off x="928662" y="1000108"/>
            <a:ext cx="7572428" cy="142876"/>
          </a:xfrm>
          <a:prstGeom prst="lef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VE"/>
          </a:p>
        </p:txBody>
      </p:sp>
      <p:graphicFrame>
        <p:nvGraphicFramePr>
          <p:cNvPr id="5" name="4 Tabla"/>
          <p:cNvGraphicFramePr>
            <a:graphicFrameLocks noGrp="1"/>
          </p:cNvGraphicFramePr>
          <p:nvPr/>
        </p:nvGraphicFramePr>
        <p:xfrm>
          <a:off x="142844" y="1571612"/>
          <a:ext cx="5786479" cy="4038998"/>
        </p:xfrm>
        <a:graphic>
          <a:graphicData uri="http://schemas.openxmlformats.org/drawingml/2006/table">
            <a:tbl>
              <a:tblPr>
                <a:tableStyleId>{69C7853C-536D-4A76-A0AE-DD22124D55A5}</a:tableStyleId>
              </a:tblPr>
              <a:tblGrid>
                <a:gridCol w="1943885"/>
                <a:gridCol w="427089"/>
                <a:gridCol w="415108"/>
                <a:gridCol w="2146219"/>
                <a:gridCol w="427089"/>
                <a:gridCol w="427089"/>
              </a:tblGrid>
              <a:tr h="491136">
                <a:tc>
                  <a:txBody>
                    <a:bodyPr/>
                    <a:lstStyle/>
                    <a:p>
                      <a:pPr marL="342900" lvl="0" indent="-342900" algn="just">
                        <a:lnSpc>
                          <a:spcPct val="115000"/>
                        </a:lnSpc>
                        <a:spcAft>
                          <a:spcPts val="0"/>
                        </a:spcAft>
                        <a:buFont typeface="+mj-lt"/>
                        <a:buAutoNum type="arabicPeriod"/>
                      </a:pPr>
                      <a:r>
                        <a:rPr lang="es-VE" sz="900" dirty="0">
                          <a:latin typeface="Arial" pitchFamily="34" charset="0"/>
                          <a:cs typeface="Arial" pitchFamily="34" charset="0"/>
                        </a:rPr>
                        <a:t>¿Obtuve conocimientos suficientes acerca de los temas tratados?</a:t>
                      </a:r>
                      <a:endParaRPr lang="es-VE" sz="900" dirty="0">
                        <a:latin typeface="Arial" pitchFamily="34" charset="0"/>
                        <a:ea typeface="Calibri"/>
                        <a:cs typeface="Arial" pitchFamily="34" charset="0"/>
                      </a:endParaRPr>
                    </a:p>
                  </a:txBody>
                  <a:tcPr marL="53186" marR="53186" marT="0" marB="0"/>
                </a:tc>
                <a:tc>
                  <a:txBody>
                    <a:bodyPr/>
                    <a:lstStyle/>
                    <a:p>
                      <a:pPr algn="ctr">
                        <a:lnSpc>
                          <a:spcPct val="115000"/>
                        </a:lnSpc>
                        <a:spcAft>
                          <a:spcPts val="0"/>
                        </a:spcAft>
                      </a:pPr>
                      <a:r>
                        <a:rPr lang="es-VE" sz="900" dirty="0" smtClean="0">
                          <a:latin typeface="Arial" pitchFamily="34" charset="0"/>
                          <a:cs typeface="Arial" pitchFamily="34" charset="0"/>
                        </a:rPr>
                        <a:t>SI</a:t>
                      </a:r>
                    </a:p>
                    <a:p>
                      <a:pPr algn="ctr">
                        <a:lnSpc>
                          <a:spcPct val="115000"/>
                        </a:lnSpc>
                        <a:spcAft>
                          <a:spcPts val="0"/>
                        </a:spcAft>
                      </a:pPr>
                      <a:endParaRPr lang="es-VE" sz="900" dirty="0" smtClean="0">
                        <a:latin typeface="Arial" pitchFamily="34" charset="0"/>
                        <a:ea typeface="Calibri"/>
                        <a:cs typeface="Arial" pitchFamily="34" charset="0"/>
                      </a:endParaRPr>
                    </a:p>
                    <a:p>
                      <a:pPr algn="ctr">
                        <a:lnSpc>
                          <a:spcPct val="115000"/>
                        </a:lnSpc>
                        <a:spcAft>
                          <a:spcPts val="0"/>
                        </a:spcAft>
                      </a:pPr>
                      <a:r>
                        <a:rPr lang="es-VE" sz="900" dirty="0" smtClean="0">
                          <a:latin typeface="Arial" pitchFamily="34" charset="0"/>
                          <a:ea typeface="Calibri"/>
                          <a:cs typeface="Arial" pitchFamily="34" charset="0"/>
                        </a:rPr>
                        <a:t>X</a:t>
                      </a:r>
                      <a:endParaRPr lang="es-VE" sz="900" dirty="0">
                        <a:latin typeface="Arial" pitchFamily="34" charset="0"/>
                        <a:ea typeface="Calibri"/>
                        <a:cs typeface="Arial" pitchFamily="34" charset="0"/>
                      </a:endParaRPr>
                    </a:p>
                  </a:txBody>
                  <a:tcPr marL="53186" marR="53186" marT="0" marB="0"/>
                </a:tc>
                <a:tc>
                  <a:txBody>
                    <a:bodyPr/>
                    <a:lstStyle/>
                    <a:p>
                      <a:pPr algn="ctr">
                        <a:lnSpc>
                          <a:spcPct val="115000"/>
                        </a:lnSpc>
                        <a:spcAft>
                          <a:spcPts val="0"/>
                        </a:spcAft>
                      </a:pPr>
                      <a:r>
                        <a:rPr lang="es-VE" sz="900" dirty="0">
                          <a:latin typeface="Arial" pitchFamily="34" charset="0"/>
                          <a:cs typeface="Arial" pitchFamily="34" charset="0"/>
                        </a:rPr>
                        <a:t>No</a:t>
                      </a:r>
                      <a:endParaRPr lang="es-VE" sz="900" dirty="0">
                        <a:latin typeface="Arial" pitchFamily="34" charset="0"/>
                        <a:ea typeface="Calibri"/>
                        <a:cs typeface="Arial" pitchFamily="34" charset="0"/>
                      </a:endParaRPr>
                    </a:p>
                  </a:txBody>
                  <a:tcPr marL="53186" marR="53186" marT="0" marB="0"/>
                </a:tc>
                <a:tc>
                  <a:txBody>
                    <a:bodyPr/>
                    <a:lstStyle/>
                    <a:p>
                      <a:pPr algn="just">
                        <a:lnSpc>
                          <a:spcPct val="115000"/>
                        </a:lnSpc>
                        <a:spcAft>
                          <a:spcPts val="0"/>
                        </a:spcAft>
                      </a:pPr>
                      <a:r>
                        <a:rPr lang="es-VE" sz="900">
                          <a:latin typeface="Arial" pitchFamily="34" charset="0"/>
                          <a:cs typeface="Arial" pitchFamily="34" charset="0"/>
                        </a:rPr>
                        <a:t>¿Mi labor individual se ajustó a lo exigido en el curso?</a:t>
                      </a:r>
                      <a:endParaRPr lang="es-VE" sz="900">
                        <a:latin typeface="Arial" pitchFamily="34" charset="0"/>
                        <a:ea typeface="Calibri"/>
                        <a:cs typeface="Arial" pitchFamily="34" charset="0"/>
                      </a:endParaRPr>
                    </a:p>
                  </a:txBody>
                  <a:tcPr marL="53186" marR="53186" marT="0" marB="0"/>
                </a:tc>
                <a:tc>
                  <a:txBody>
                    <a:bodyPr/>
                    <a:lstStyle/>
                    <a:p>
                      <a:pPr algn="ctr">
                        <a:lnSpc>
                          <a:spcPct val="115000"/>
                        </a:lnSpc>
                        <a:spcAft>
                          <a:spcPts val="0"/>
                        </a:spcAft>
                      </a:pPr>
                      <a:r>
                        <a:rPr lang="es-VE" sz="900" dirty="0" smtClean="0">
                          <a:latin typeface="Arial" pitchFamily="34" charset="0"/>
                          <a:cs typeface="Arial" pitchFamily="34" charset="0"/>
                        </a:rPr>
                        <a:t>SI</a:t>
                      </a:r>
                    </a:p>
                    <a:p>
                      <a:pPr algn="ctr">
                        <a:lnSpc>
                          <a:spcPct val="115000"/>
                        </a:lnSpc>
                        <a:spcAft>
                          <a:spcPts val="0"/>
                        </a:spcAft>
                      </a:pPr>
                      <a:endParaRPr lang="es-VE" sz="900" dirty="0" smtClean="0">
                        <a:latin typeface="Arial" pitchFamily="34" charset="0"/>
                        <a:ea typeface="Calibri"/>
                        <a:cs typeface="Arial" pitchFamily="34" charset="0"/>
                      </a:endParaRPr>
                    </a:p>
                    <a:p>
                      <a:pPr algn="ctr">
                        <a:lnSpc>
                          <a:spcPct val="115000"/>
                        </a:lnSpc>
                        <a:spcAft>
                          <a:spcPts val="0"/>
                        </a:spcAft>
                      </a:pPr>
                      <a:r>
                        <a:rPr lang="es-VE" sz="900" dirty="0" smtClean="0">
                          <a:latin typeface="Arial" pitchFamily="34" charset="0"/>
                          <a:ea typeface="Calibri"/>
                          <a:cs typeface="Arial" pitchFamily="34" charset="0"/>
                        </a:rPr>
                        <a:t>x</a:t>
                      </a:r>
                      <a:endParaRPr lang="es-VE" sz="900" dirty="0">
                        <a:latin typeface="Arial" pitchFamily="34" charset="0"/>
                        <a:ea typeface="Calibri"/>
                        <a:cs typeface="Arial" pitchFamily="34" charset="0"/>
                      </a:endParaRPr>
                    </a:p>
                  </a:txBody>
                  <a:tcPr marL="53186" marR="53186" marT="0" marB="0"/>
                </a:tc>
                <a:tc>
                  <a:txBody>
                    <a:bodyPr/>
                    <a:lstStyle/>
                    <a:p>
                      <a:pPr algn="ctr">
                        <a:lnSpc>
                          <a:spcPct val="115000"/>
                        </a:lnSpc>
                        <a:spcAft>
                          <a:spcPts val="0"/>
                        </a:spcAft>
                      </a:pPr>
                      <a:r>
                        <a:rPr lang="es-VE" sz="900">
                          <a:latin typeface="Arial" pitchFamily="34" charset="0"/>
                          <a:cs typeface="Arial" pitchFamily="34" charset="0"/>
                        </a:rPr>
                        <a:t>No</a:t>
                      </a:r>
                      <a:endParaRPr lang="es-VE" sz="900">
                        <a:latin typeface="Arial" pitchFamily="34" charset="0"/>
                        <a:ea typeface="Calibri"/>
                        <a:cs typeface="Arial" pitchFamily="34" charset="0"/>
                      </a:endParaRPr>
                    </a:p>
                  </a:txBody>
                  <a:tcPr marL="53186" marR="53186" marT="0" marB="0"/>
                </a:tc>
              </a:tr>
              <a:tr h="163712">
                <a:tc gridSpan="3">
                  <a:txBody>
                    <a:bodyPr/>
                    <a:lstStyle/>
                    <a:p>
                      <a:pPr algn="just">
                        <a:lnSpc>
                          <a:spcPct val="115000"/>
                        </a:lnSpc>
                        <a:spcAft>
                          <a:spcPts val="0"/>
                        </a:spcAft>
                      </a:pPr>
                      <a:r>
                        <a:rPr lang="es-VE" sz="900" dirty="0">
                          <a:latin typeface="Arial" pitchFamily="34" charset="0"/>
                          <a:cs typeface="Arial" pitchFamily="34" charset="0"/>
                        </a:rPr>
                        <a:t>¿De qué tipo?</a:t>
                      </a:r>
                      <a:endParaRPr lang="es-VE" sz="900" dirty="0">
                        <a:latin typeface="Arial" pitchFamily="34" charset="0"/>
                        <a:ea typeface="Calibri"/>
                        <a:cs typeface="Arial" pitchFamily="34" charset="0"/>
                      </a:endParaRPr>
                    </a:p>
                  </a:txBody>
                  <a:tcPr marL="53186" marR="53186" marT="0" marB="0"/>
                </a:tc>
                <a:tc hMerge="1">
                  <a:txBody>
                    <a:bodyPr/>
                    <a:lstStyle/>
                    <a:p>
                      <a:endParaRPr lang="es-VE"/>
                    </a:p>
                  </a:txBody>
                  <a:tcPr/>
                </a:tc>
                <a:tc hMerge="1">
                  <a:txBody>
                    <a:bodyPr/>
                    <a:lstStyle/>
                    <a:p>
                      <a:endParaRPr lang="es-VE"/>
                    </a:p>
                  </a:txBody>
                  <a:tcPr/>
                </a:tc>
                <a:tc gridSpan="3">
                  <a:txBody>
                    <a:bodyPr/>
                    <a:lstStyle/>
                    <a:p>
                      <a:pPr algn="just">
                        <a:lnSpc>
                          <a:spcPct val="115000"/>
                        </a:lnSpc>
                        <a:spcAft>
                          <a:spcPts val="0"/>
                        </a:spcAft>
                      </a:pPr>
                      <a:r>
                        <a:rPr lang="es-VE" sz="900">
                          <a:latin typeface="Arial" pitchFamily="34" charset="0"/>
                          <a:cs typeface="Arial" pitchFamily="34" charset="0"/>
                        </a:rPr>
                        <a:t>¿Por qué?</a:t>
                      </a:r>
                      <a:endParaRPr lang="es-VE" sz="900">
                        <a:latin typeface="Arial" pitchFamily="34" charset="0"/>
                        <a:ea typeface="Calibri"/>
                        <a:cs typeface="Arial" pitchFamily="34" charset="0"/>
                      </a:endParaRPr>
                    </a:p>
                  </a:txBody>
                  <a:tcPr marL="53186" marR="53186" marT="0" marB="0"/>
                </a:tc>
                <a:tc hMerge="1">
                  <a:txBody>
                    <a:bodyPr/>
                    <a:lstStyle/>
                    <a:p>
                      <a:endParaRPr lang="es-VE"/>
                    </a:p>
                  </a:txBody>
                  <a:tcPr/>
                </a:tc>
                <a:tc hMerge="1">
                  <a:txBody>
                    <a:bodyPr/>
                    <a:lstStyle/>
                    <a:p>
                      <a:endParaRPr lang="es-VE"/>
                    </a:p>
                  </a:txBody>
                  <a:tcPr/>
                </a:tc>
              </a:tr>
              <a:tr h="163712">
                <a:tc gridSpan="3">
                  <a:txBody>
                    <a:bodyPr/>
                    <a:lstStyle/>
                    <a:p>
                      <a:pPr algn="just">
                        <a:lnSpc>
                          <a:spcPct val="115000"/>
                        </a:lnSpc>
                        <a:spcAft>
                          <a:spcPts val="0"/>
                        </a:spcAft>
                      </a:pPr>
                      <a:r>
                        <a:rPr lang="es-VE" sz="900" dirty="0" smtClean="0">
                          <a:latin typeface="Arial" pitchFamily="34" charset="0"/>
                          <a:ea typeface="Calibri"/>
                          <a:cs typeface="Arial" pitchFamily="34" charset="0"/>
                        </a:rPr>
                        <a:t>Los conocimientos adquiridos en este semestre son de muy buena utilidad para mi persona ya que por medio ellos</a:t>
                      </a:r>
                      <a:r>
                        <a:rPr lang="es-VE" sz="900" baseline="0" dirty="0" smtClean="0">
                          <a:latin typeface="Arial" pitchFamily="34" charset="0"/>
                          <a:ea typeface="Calibri"/>
                          <a:cs typeface="Arial" pitchFamily="34" charset="0"/>
                        </a:rPr>
                        <a:t> aprendí, la forma de calcular los impuestos sobre la renta  base fundamental en cualquier ciudadano de esta republica</a:t>
                      </a:r>
                      <a:endParaRPr lang="es-VE" sz="900" dirty="0">
                        <a:latin typeface="Arial" pitchFamily="34" charset="0"/>
                        <a:ea typeface="Calibri"/>
                        <a:cs typeface="Arial" pitchFamily="34" charset="0"/>
                      </a:endParaRPr>
                    </a:p>
                  </a:txBody>
                  <a:tcPr marL="53186" marR="53186" marT="0" marB="0"/>
                </a:tc>
                <a:tc hMerge="1">
                  <a:txBody>
                    <a:bodyPr/>
                    <a:lstStyle/>
                    <a:p>
                      <a:endParaRPr lang="es-VE"/>
                    </a:p>
                  </a:txBody>
                  <a:tcPr/>
                </a:tc>
                <a:tc hMerge="1">
                  <a:txBody>
                    <a:bodyPr/>
                    <a:lstStyle/>
                    <a:p>
                      <a:endParaRPr lang="es-VE"/>
                    </a:p>
                  </a:txBody>
                  <a:tcPr/>
                </a:tc>
                <a:tc gridSpan="3">
                  <a:txBody>
                    <a:bodyPr/>
                    <a:lstStyle/>
                    <a:p>
                      <a:pPr algn="just">
                        <a:lnSpc>
                          <a:spcPct val="115000"/>
                        </a:lnSpc>
                        <a:spcAft>
                          <a:spcPts val="0"/>
                        </a:spcAft>
                      </a:pPr>
                      <a:r>
                        <a:rPr lang="es-VE" sz="900" dirty="0" smtClean="0">
                          <a:latin typeface="Arial" pitchFamily="34" charset="0"/>
                          <a:ea typeface="Calibri"/>
                          <a:cs typeface="Arial" pitchFamily="34" charset="0"/>
                        </a:rPr>
                        <a:t>Mi</a:t>
                      </a:r>
                      <a:r>
                        <a:rPr lang="es-VE" sz="900" baseline="0" dirty="0" smtClean="0">
                          <a:latin typeface="Arial" pitchFamily="34" charset="0"/>
                          <a:ea typeface="Calibri"/>
                          <a:cs typeface="Arial" pitchFamily="34" charset="0"/>
                        </a:rPr>
                        <a:t> trabajo fue muy eficiente en lo individual ya que fui muy participativo en clase como mis compañeras  las cuales también de ellas recibí mucho apoyo</a:t>
                      </a:r>
                      <a:endParaRPr lang="es-VE" sz="900" dirty="0">
                        <a:latin typeface="Arial" pitchFamily="34" charset="0"/>
                        <a:ea typeface="Calibri"/>
                        <a:cs typeface="Arial" pitchFamily="34" charset="0"/>
                      </a:endParaRPr>
                    </a:p>
                  </a:txBody>
                  <a:tcPr marL="53186" marR="53186" marT="0" marB="0"/>
                </a:tc>
                <a:tc hMerge="1">
                  <a:txBody>
                    <a:bodyPr/>
                    <a:lstStyle/>
                    <a:p>
                      <a:endParaRPr lang="es-VE"/>
                    </a:p>
                  </a:txBody>
                  <a:tcPr/>
                </a:tc>
                <a:tc hMerge="1">
                  <a:txBody>
                    <a:bodyPr/>
                    <a:lstStyle/>
                    <a:p>
                      <a:endParaRPr lang="es-VE"/>
                    </a:p>
                  </a:txBody>
                  <a:tcPr/>
                </a:tc>
              </a:tr>
              <a:tr h="163712">
                <a:tc gridSpan="3">
                  <a:txBody>
                    <a:bodyPr/>
                    <a:lstStyle/>
                    <a:p>
                      <a:pPr algn="just">
                        <a:lnSpc>
                          <a:spcPct val="115000"/>
                        </a:lnSpc>
                        <a:spcAft>
                          <a:spcPts val="0"/>
                        </a:spcAft>
                      </a:pPr>
                      <a:endParaRPr lang="es-VE" sz="900" dirty="0">
                        <a:latin typeface="Arial" pitchFamily="34" charset="0"/>
                        <a:ea typeface="Calibri"/>
                        <a:cs typeface="Arial" pitchFamily="34" charset="0"/>
                      </a:endParaRPr>
                    </a:p>
                  </a:txBody>
                  <a:tcPr marL="53186" marR="53186" marT="0" marB="0"/>
                </a:tc>
                <a:tc hMerge="1">
                  <a:txBody>
                    <a:bodyPr/>
                    <a:lstStyle/>
                    <a:p>
                      <a:endParaRPr lang="es-VE"/>
                    </a:p>
                  </a:txBody>
                  <a:tcPr/>
                </a:tc>
                <a:tc hMerge="1">
                  <a:txBody>
                    <a:bodyPr/>
                    <a:lstStyle/>
                    <a:p>
                      <a:endParaRPr lang="es-VE"/>
                    </a:p>
                  </a:txBody>
                  <a:tcPr/>
                </a:tc>
                <a:tc gridSpan="3">
                  <a:txBody>
                    <a:bodyPr/>
                    <a:lstStyle/>
                    <a:p>
                      <a:pPr algn="just">
                        <a:lnSpc>
                          <a:spcPct val="115000"/>
                        </a:lnSpc>
                        <a:spcAft>
                          <a:spcPts val="0"/>
                        </a:spcAft>
                      </a:pPr>
                      <a:endParaRPr lang="es-VE" sz="900">
                        <a:latin typeface="Arial" pitchFamily="34" charset="0"/>
                        <a:ea typeface="Calibri"/>
                        <a:cs typeface="Arial" pitchFamily="34" charset="0"/>
                      </a:endParaRPr>
                    </a:p>
                  </a:txBody>
                  <a:tcPr marL="53186" marR="53186" marT="0" marB="0"/>
                </a:tc>
                <a:tc hMerge="1">
                  <a:txBody>
                    <a:bodyPr/>
                    <a:lstStyle/>
                    <a:p>
                      <a:endParaRPr lang="es-VE"/>
                    </a:p>
                  </a:txBody>
                  <a:tcPr/>
                </a:tc>
                <a:tc hMerge="1">
                  <a:txBody>
                    <a:bodyPr/>
                    <a:lstStyle/>
                    <a:p>
                      <a:endParaRPr lang="es-VE"/>
                    </a:p>
                  </a:txBody>
                  <a:tcPr/>
                </a:tc>
              </a:tr>
              <a:tr h="327424">
                <a:tc>
                  <a:txBody>
                    <a:bodyPr/>
                    <a:lstStyle/>
                    <a:p>
                      <a:pPr algn="just">
                        <a:lnSpc>
                          <a:spcPct val="115000"/>
                        </a:lnSpc>
                        <a:spcAft>
                          <a:spcPts val="0"/>
                        </a:spcAft>
                      </a:pPr>
                      <a:r>
                        <a:rPr lang="es-VE" sz="900" dirty="0">
                          <a:latin typeface="Arial" pitchFamily="34" charset="0"/>
                          <a:cs typeface="Arial" pitchFamily="34" charset="0"/>
                        </a:rPr>
                        <a:t>¿Tuve participación activa en la labor de </a:t>
                      </a:r>
                      <a:r>
                        <a:rPr lang="es-VE" sz="900" dirty="0" smtClean="0">
                          <a:latin typeface="Arial" pitchFamily="34" charset="0"/>
                          <a:cs typeface="Arial" pitchFamily="34" charset="0"/>
                        </a:rPr>
                        <a:t>grupo?</a:t>
                      </a:r>
                      <a:endParaRPr lang="es-VE" sz="900" dirty="0">
                        <a:latin typeface="Arial" pitchFamily="34" charset="0"/>
                        <a:ea typeface="Calibri"/>
                        <a:cs typeface="Arial" pitchFamily="34" charset="0"/>
                      </a:endParaRPr>
                    </a:p>
                  </a:txBody>
                  <a:tcPr marL="53186" marR="53186" marT="0" marB="0"/>
                </a:tc>
                <a:tc>
                  <a:txBody>
                    <a:bodyPr/>
                    <a:lstStyle/>
                    <a:p>
                      <a:pPr algn="ctr">
                        <a:lnSpc>
                          <a:spcPct val="115000"/>
                        </a:lnSpc>
                        <a:spcAft>
                          <a:spcPts val="0"/>
                        </a:spcAft>
                      </a:pPr>
                      <a:r>
                        <a:rPr lang="es-VE" sz="900" dirty="0" smtClean="0">
                          <a:latin typeface="Arial" pitchFamily="34" charset="0"/>
                          <a:cs typeface="Arial" pitchFamily="34" charset="0"/>
                        </a:rPr>
                        <a:t>SI</a:t>
                      </a:r>
                    </a:p>
                    <a:p>
                      <a:pPr algn="ctr">
                        <a:lnSpc>
                          <a:spcPct val="115000"/>
                        </a:lnSpc>
                        <a:spcAft>
                          <a:spcPts val="0"/>
                        </a:spcAft>
                      </a:pPr>
                      <a:r>
                        <a:rPr lang="es-VE" sz="900" dirty="0" smtClean="0">
                          <a:latin typeface="Arial" pitchFamily="34" charset="0"/>
                          <a:ea typeface="Calibri"/>
                          <a:cs typeface="Arial" pitchFamily="34" charset="0"/>
                        </a:rPr>
                        <a:t>x</a:t>
                      </a:r>
                      <a:endParaRPr lang="es-VE" sz="900" dirty="0">
                        <a:latin typeface="Arial" pitchFamily="34" charset="0"/>
                        <a:ea typeface="Calibri"/>
                        <a:cs typeface="Arial" pitchFamily="34" charset="0"/>
                      </a:endParaRPr>
                    </a:p>
                  </a:txBody>
                  <a:tcPr marL="53186" marR="53186" marT="0" marB="0"/>
                </a:tc>
                <a:tc>
                  <a:txBody>
                    <a:bodyPr/>
                    <a:lstStyle/>
                    <a:p>
                      <a:pPr algn="ctr">
                        <a:lnSpc>
                          <a:spcPct val="115000"/>
                        </a:lnSpc>
                        <a:spcAft>
                          <a:spcPts val="0"/>
                        </a:spcAft>
                      </a:pPr>
                      <a:r>
                        <a:rPr lang="es-VE" sz="900">
                          <a:latin typeface="Arial" pitchFamily="34" charset="0"/>
                          <a:cs typeface="Arial" pitchFamily="34" charset="0"/>
                        </a:rPr>
                        <a:t>No</a:t>
                      </a:r>
                      <a:endParaRPr lang="es-VE" sz="900">
                        <a:latin typeface="Arial" pitchFamily="34" charset="0"/>
                        <a:ea typeface="Calibri"/>
                        <a:cs typeface="Arial" pitchFamily="34" charset="0"/>
                      </a:endParaRPr>
                    </a:p>
                  </a:txBody>
                  <a:tcPr marL="53186" marR="53186" marT="0" marB="0"/>
                </a:tc>
                <a:tc>
                  <a:txBody>
                    <a:bodyPr/>
                    <a:lstStyle/>
                    <a:p>
                      <a:pPr algn="just">
                        <a:lnSpc>
                          <a:spcPct val="115000"/>
                        </a:lnSpc>
                        <a:spcAft>
                          <a:spcPts val="0"/>
                        </a:spcAft>
                      </a:pPr>
                      <a:r>
                        <a:rPr lang="es-VE" sz="900" dirty="0">
                          <a:latin typeface="Arial" pitchFamily="34" charset="0"/>
                          <a:cs typeface="Arial" pitchFamily="34" charset="0"/>
                        </a:rPr>
                        <a:t>¿Asistí a las actividades programadas?</a:t>
                      </a:r>
                      <a:endParaRPr lang="es-VE" sz="900" dirty="0">
                        <a:latin typeface="Arial" pitchFamily="34" charset="0"/>
                        <a:ea typeface="Calibri"/>
                        <a:cs typeface="Arial" pitchFamily="34" charset="0"/>
                      </a:endParaRPr>
                    </a:p>
                  </a:txBody>
                  <a:tcPr marL="53186" marR="53186" marT="0" marB="0"/>
                </a:tc>
                <a:tc>
                  <a:txBody>
                    <a:bodyPr/>
                    <a:lstStyle/>
                    <a:p>
                      <a:pPr algn="ctr">
                        <a:lnSpc>
                          <a:spcPct val="115000"/>
                        </a:lnSpc>
                        <a:spcAft>
                          <a:spcPts val="0"/>
                        </a:spcAft>
                      </a:pPr>
                      <a:r>
                        <a:rPr lang="es-VE" sz="900" dirty="0" smtClean="0">
                          <a:latin typeface="Arial" pitchFamily="34" charset="0"/>
                          <a:cs typeface="Arial" pitchFamily="34" charset="0"/>
                        </a:rPr>
                        <a:t>SI</a:t>
                      </a:r>
                    </a:p>
                    <a:p>
                      <a:pPr algn="ctr">
                        <a:lnSpc>
                          <a:spcPct val="115000"/>
                        </a:lnSpc>
                        <a:spcAft>
                          <a:spcPts val="0"/>
                        </a:spcAft>
                      </a:pPr>
                      <a:r>
                        <a:rPr lang="es-VE" sz="900" dirty="0" smtClean="0">
                          <a:latin typeface="Arial" pitchFamily="34" charset="0"/>
                          <a:ea typeface="Calibri"/>
                          <a:cs typeface="Arial" pitchFamily="34" charset="0"/>
                        </a:rPr>
                        <a:t>x</a:t>
                      </a:r>
                      <a:endParaRPr lang="es-VE" sz="900" dirty="0">
                        <a:latin typeface="Arial" pitchFamily="34" charset="0"/>
                        <a:ea typeface="Calibri"/>
                        <a:cs typeface="Arial" pitchFamily="34" charset="0"/>
                      </a:endParaRPr>
                    </a:p>
                  </a:txBody>
                  <a:tcPr marL="53186" marR="53186" marT="0" marB="0"/>
                </a:tc>
                <a:tc>
                  <a:txBody>
                    <a:bodyPr/>
                    <a:lstStyle/>
                    <a:p>
                      <a:pPr algn="ctr">
                        <a:lnSpc>
                          <a:spcPct val="115000"/>
                        </a:lnSpc>
                        <a:spcAft>
                          <a:spcPts val="0"/>
                        </a:spcAft>
                      </a:pPr>
                      <a:r>
                        <a:rPr lang="es-VE" sz="900" dirty="0" smtClean="0">
                          <a:latin typeface="Arial" pitchFamily="34" charset="0"/>
                          <a:cs typeface="Arial" pitchFamily="34" charset="0"/>
                        </a:rPr>
                        <a:t>No</a:t>
                      </a:r>
                    </a:p>
                    <a:p>
                      <a:pPr algn="ctr">
                        <a:lnSpc>
                          <a:spcPct val="115000"/>
                        </a:lnSpc>
                        <a:spcAft>
                          <a:spcPts val="0"/>
                        </a:spcAft>
                      </a:pPr>
                      <a:endParaRPr lang="es-VE" sz="900" dirty="0">
                        <a:latin typeface="Arial" pitchFamily="34" charset="0"/>
                        <a:ea typeface="Calibri"/>
                        <a:cs typeface="Arial" pitchFamily="34" charset="0"/>
                      </a:endParaRPr>
                    </a:p>
                  </a:txBody>
                  <a:tcPr marL="53186" marR="53186" marT="0" marB="0"/>
                </a:tc>
              </a:tr>
              <a:tr h="163712">
                <a:tc gridSpan="3">
                  <a:txBody>
                    <a:bodyPr/>
                    <a:lstStyle/>
                    <a:p>
                      <a:pPr algn="just">
                        <a:lnSpc>
                          <a:spcPct val="115000"/>
                        </a:lnSpc>
                        <a:spcAft>
                          <a:spcPts val="0"/>
                        </a:spcAft>
                      </a:pPr>
                      <a:r>
                        <a:rPr lang="es-VE" sz="900" dirty="0">
                          <a:latin typeface="Arial" pitchFamily="34" charset="0"/>
                          <a:cs typeface="Arial" pitchFamily="34" charset="0"/>
                        </a:rPr>
                        <a:t>¿En que forma</a:t>
                      </a:r>
                      <a:r>
                        <a:rPr lang="es-VE" sz="900" dirty="0" smtClean="0">
                          <a:latin typeface="Arial" pitchFamily="34" charset="0"/>
                          <a:cs typeface="Arial" pitchFamily="34" charset="0"/>
                        </a:rPr>
                        <a:t>?</a:t>
                      </a:r>
                    </a:p>
                  </a:txBody>
                  <a:tcPr marL="53186" marR="53186" marT="0" marB="0"/>
                </a:tc>
                <a:tc hMerge="1">
                  <a:txBody>
                    <a:bodyPr/>
                    <a:lstStyle/>
                    <a:p>
                      <a:endParaRPr lang="es-VE"/>
                    </a:p>
                  </a:txBody>
                  <a:tcPr/>
                </a:tc>
                <a:tc hMerge="1">
                  <a:txBody>
                    <a:bodyPr/>
                    <a:lstStyle/>
                    <a:p>
                      <a:endParaRPr lang="es-VE"/>
                    </a:p>
                  </a:txBody>
                  <a:tcPr/>
                </a:tc>
                <a:tc gridSpan="3">
                  <a:txBody>
                    <a:bodyPr/>
                    <a:lstStyle/>
                    <a:p>
                      <a:pPr algn="just">
                        <a:lnSpc>
                          <a:spcPct val="115000"/>
                        </a:lnSpc>
                        <a:spcAft>
                          <a:spcPts val="0"/>
                        </a:spcAft>
                      </a:pPr>
                      <a:r>
                        <a:rPr lang="es-VE" sz="900" dirty="0">
                          <a:latin typeface="Arial" pitchFamily="34" charset="0"/>
                          <a:cs typeface="Arial" pitchFamily="34" charset="0"/>
                        </a:rPr>
                        <a:t>¿Por qué?</a:t>
                      </a:r>
                      <a:endParaRPr lang="es-VE" sz="900" dirty="0">
                        <a:latin typeface="Arial" pitchFamily="34" charset="0"/>
                        <a:ea typeface="Calibri"/>
                        <a:cs typeface="Arial" pitchFamily="34" charset="0"/>
                      </a:endParaRPr>
                    </a:p>
                  </a:txBody>
                  <a:tcPr marL="53186" marR="53186" marT="0" marB="0"/>
                </a:tc>
                <a:tc hMerge="1">
                  <a:txBody>
                    <a:bodyPr/>
                    <a:lstStyle/>
                    <a:p>
                      <a:endParaRPr lang="es-VE"/>
                    </a:p>
                  </a:txBody>
                  <a:tcPr/>
                </a:tc>
                <a:tc hMerge="1">
                  <a:txBody>
                    <a:bodyPr/>
                    <a:lstStyle/>
                    <a:p>
                      <a:endParaRPr lang="es-VE"/>
                    </a:p>
                  </a:txBody>
                  <a:tcPr/>
                </a:tc>
              </a:tr>
              <a:tr h="491136">
                <a:tc gridSpan="3">
                  <a:txBody>
                    <a:bodyPr/>
                    <a:lstStyle/>
                    <a:p>
                      <a:pPr algn="just">
                        <a:lnSpc>
                          <a:spcPct val="115000"/>
                        </a:lnSpc>
                        <a:spcAft>
                          <a:spcPts val="0"/>
                        </a:spcAft>
                      </a:pPr>
                      <a:r>
                        <a:rPr lang="es-VE" sz="900" dirty="0" smtClean="0">
                          <a:latin typeface="Arial" pitchFamily="34" charset="0"/>
                          <a:ea typeface="Calibri"/>
                          <a:cs typeface="Arial" pitchFamily="34" charset="0"/>
                        </a:rPr>
                        <a:t>Mi participación en el grupo para mi concepto fue muy activa  pero </a:t>
                      </a:r>
                      <a:r>
                        <a:rPr lang="es-VE" sz="900" baseline="0" dirty="0" smtClean="0">
                          <a:latin typeface="Arial" pitchFamily="34" charset="0"/>
                          <a:ea typeface="Calibri"/>
                          <a:cs typeface="Arial" pitchFamily="34" charset="0"/>
                        </a:rPr>
                        <a:t> no lo debería decir mi persona ya que no soy el mas indicado pero mis compañeras de grupo son las que pueda dar fe de lo que indico</a:t>
                      </a:r>
                      <a:endParaRPr lang="es-VE" sz="900" dirty="0">
                        <a:latin typeface="Arial" pitchFamily="34" charset="0"/>
                        <a:ea typeface="Calibri"/>
                        <a:cs typeface="Arial" pitchFamily="34" charset="0"/>
                      </a:endParaRPr>
                    </a:p>
                  </a:txBody>
                  <a:tcPr marL="53186" marR="53186" marT="0" marB="0"/>
                </a:tc>
                <a:tc hMerge="1">
                  <a:txBody>
                    <a:bodyPr/>
                    <a:lstStyle/>
                    <a:p>
                      <a:endParaRPr lang="es-VE"/>
                    </a:p>
                  </a:txBody>
                  <a:tcPr/>
                </a:tc>
                <a:tc hMerge="1">
                  <a:txBody>
                    <a:bodyPr/>
                    <a:lstStyle/>
                    <a:p>
                      <a:endParaRPr lang="es-VE"/>
                    </a:p>
                  </a:txBody>
                  <a:tcPr/>
                </a:tc>
                <a:tc gridSpan="3">
                  <a:txBody>
                    <a:bodyPr/>
                    <a:lstStyle/>
                    <a:p>
                      <a:pPr algn="just">
                        <a:lnSpc>
                          <a:spcPct val="115000"/>
                        </a:lnSpc>
                        <a:spcAft>
                          <a:spcPts val="0"/>
                        </a:spcAft>
                      </a:pPr>
                      <a:r>
                        <a:rPr lang="es-VE" sz="900" baseline="0" dirty="0" smtClean="0">
                          <a:latin typeface="Arial" pitchFamily="34" charset="0"/>
                          <a:ea typeface="Calibri"/>
                          <a:cs typeface="Arial" pitchFamily="34" charset="0"/>
                        </a:rPr>
                        <a:t>Asistí a todas las actividades del programa  corrí con la suerte de que no tuviera algún contra tiempo  y pude obtener una asistencia perfecta</a:t>
                      </a:r>
                      <a:r>
                        <a:rPr lang="es-VE" sz="900" baseline="0" dirty="0" smtClean="0">
                          <a:latin typeface="Arial" pitchFamily="34" charset="0"/>
                          <a:ea typeface="Calibri"/>
                          <a:cs typeface="Arial" pitchFamily="34" charset="0"/>
                        </a:rPr>
                        <a:t>. Y así pude obtener  un desarrollo mas para mis conocimiento.</a:t>
                      </a:r>
                      <a:endParaRPr lang="es-VE" sz="900" dirty="0">
                        <a:latin typeface="Arial" pitchFamily="34" charset="0"/>
                        <a:ea typeface="Calibri"/>
                        <a:cs typeface="Arial" pitchFamily="34" charset="0"/>
                      </a:endParaRPr>
                    </a:p>
                  </a:txBody>
                  <a:tcPr marL="53186" marR="53186" marT="0" marB="0"/>
                </a:tc>
                <a:tc hMerge="1">
                  <a:txBody>
                    <a:bodyPr/>
                    <a:lstStyle/>
                    <a:p>
                      <a:endParaRPr lang="es-VE"/>
                    </a:p>
                  </a:txBody>
                  <a:tcPr/>
                </a:tc>
                <a:tc hMerge="1">
                  <a:txBody>
                    <a:bodyPr/>
                    <a:lstStyle/>
                    <a:p>
                      <a:endParaRPr lang="es-VE"/>
                    </a:p>
                  </a:txBody>
                  <a:tcPr/>
                </a:tc>
              </a:tr>
              <a:tr h="163712">
                <a:tc gridSpan="3">
                  <a:txBody>
                    <a:bodyPr/>
                    <a:lstStyle/>
                    <a:p>
                      <a:pPr algn="just">
                        <a:lnSpc>
                          <a:spcPct val="115000"/>
                        </a:lnSpc>
                        <a:spcAft>
                          <a:spcPts val="0"/>
                        </a:spcAft>
                      </a:pPr>
                      <a:endParaRPr lang="es-VE" sz="900" dirty="0">
                        <a:latin typeface="Arial" pitchFamily="34" charset="0"/>
                        <a:ea typeface="Calibri"/>
                        <a:cs typeface="Arial" pitchFamily="34" charset="0"/>
                      </a:endParaRPr>
                    </a:p>
                  </a:txBody>
                  <a:tcPr marL="53186" marR="53186" marT="0" marB="0"/>
                </a:tc>
                <a:tc hMerge="1">
                  <a:txBody>
                    <a:bodyPr/>
                    <a:lstStyle/>
                    <a:p>
                      <a:endParaRPr lang="es-VE"/>
                    </a:p>
                  </a:txBody>
                  <a:tcPr/>
                </a:tc>
                <a:tc hMerge="1">
                  <a:txBody>
                    <a:bodyPr/>
                    <a:lstStyle/>
                    <a:p>
                      <a:endParaRPr lang="es-VE"/>
                    </a:p>
                  </a:txBody>
                  <a:tcPr/>
                </a:tc>
                <a:tc gridSpan="3">
                  <a:txBody>
                    <a:bodyPr/>
                    <a:lstStyle/>
                    <a:p>
                      <a:pPr algn="just">
                        <a:lnSpc>
                          <a:spcPct val="115000"/>
                        </a:lnSpc>
                        <a:spcAft>
                          <a:spcPts val="0"/>
                        </a:spcAft>
                      </a:pPr>
                      <a:endParaRPr lang="es-VE" sz="900" dirty="0">
                        <a:latin typeface="Arial" pitchFamily="34" charset="0"/>
                        <a:ea typeface="Calibri"/>
                        <a:cs typeface="Arial" pitchFamily="34" charset="0"/>
                      </a:endParaRPr>
                    </a:p>
                  </a:txBody>
                  <a:tcPr marL="53186" marR="53186" marT="0" marB="0"/>
                </a:tc>
                <a:tc hMerge="1">
                  <a:txBody>
                    <a:bodyPr/>
                    <a:lstStyle/>
                    <a:p>
                      <a:endParaRPr lang="es-VE"/>
                    </a:p>
                  </a:txBody>
                  <a:tcPr/>
                </a:tc>
                <a:tc hMerge="1">
                  <a:txBody>
                    <a:bodyPr/>
                    <a:lstStyle/>
                    <a:p>
                      <a:endParaRPr lang="es-VE"/>
                    </a:p>
                  </a:txBody>
                  <a:tcPr/>
                </a:tc>
              </a:tr>
              <a:tr h="327424">
                <a:tc>
                  <a:txBody>
                    <a:bodyPr/>
                    <a:lstStyle/>
                    <a:p>
                      <a:pPr algn="just">
                        <a:lnSpc>
                          <a:spcPct val="115000"/>
                        </a:lnSpc>
                        <a:spcAft>
                          <a:spcPts val="0"/>
                        </a:spcAft>
                      </a:pPr>
                      <a:r>
                        <a:rPr lang="es-VE" sz="900" dirty="0">
                          <a:latin typeface="Arial" pitchFamily="34" charset="0"/>
                          <a:cs typeface="Arial" pitchFamily="34" charset="0"/>
                        </a:rPr>
                        <a:t>¿</a:t>
                      </a:r>
                      <a:r>
                        <a:rPr lang="es-VE" sz="900" dirty="0" smtClean="0">
                          <a:latin typeface="Arial" pitchFamily="34" charset="0"/>
                          <a:cs typeface="Arial" pitchFamily="34" charset="0"/>
                        </a:rPr>
                        <a:t>Cumplí</a:t>
                      </a:r>
                      <a:r>
                        <a:rPr lang="es-VE" sz="900" baseline="0" dirty="0" smtClean="0">
                          <a:latin typeface="Arial" pitchFamily="34" charset="0"/>
                          <a:cs typeface="Arial" pitchFamily="34" charset="0"/>
                        </a:rPr>
                        <a:t> </a:t>
                      </a:r>
                      <a:r>
                        <a:rPr lang="es-VE" sz="900" dirty="0" smtClean="0">
                          <a:latin typeface="Arial" pitchFamily="34" charset="0"/>
                          <a:cs typeface="Arial" pitchFamily="34" charset="0"/>
                        </a:rPr>
                        <a:t>con </a:t>
                      </a:r>
                      <a:r>
                        <a:rPr lang="es-VE" sz="900" dirty="0">
                          <a:latin typeface="Arial" pitchFamily="34" charset="0"/>
                          <a:cs typeface="Arial" pitchFamily="34" charset="0"/>
                        </a:rPr>
                        <a:t>las labores propuestas?</a:t>
                      </a:r>
                      <a:endParaRPr lang="es-VE" sz="900" dirty="0">
                        <a:latin typeface="Arial" pitchFamily="34" charset="0"/>
                        <a:ea typeface="Calibri"/>
                        <a:cs typeface="Arial" pitchFamily="34" charset="0"/>
                      </a:endParaRPr>
                    </a:p>
                  </a:txBody>
                  <a:tcPr marL="53186" marR="53186" marT="0" marB="0"/>
                </a:tc>
                <a:tc>
                  <a:txBody>
                    <a:bodyPr/>
                    <a:lstStyle/>
                    <a:p>
                      <a:pPr algn="ctr">
                        <a:lnSpc>
                          <a:spcPct val="115000"/>
                        </a:lnSpc>
                        <a:spcAft>
                          <a:spcPts val="0"/>
                        </a:spcAft>
                      </a:pPr>
                      <a:r>
                        <a:rPr lang="es-VE" sz="900" dirty="0" smtClean="0">
                          <a:latin typeface="Arial" pitchFamily="34" charset="0"/>
                          <a:cs typeface="Arial" pitchFamily="34" charset="0"/>
                        </a:rPr>
                        <a:t>SI</a:t>
                      </a:r>
                    </a:p>
                    <a:p>
                      <a:pPr algn="ctr">
                        <a:lnSpc>
                          <a:spcPct val="115000"/>
                        </a:lnSpc>
                        <a:spcAft>
                          <a:spcPts val="0"/>
                        </a:spcAft>
                      </a:pPr>
                      <a:r>
                        <a:rPr lang="es-VE" sz="900" dirty="0" smtClean="0">
                          <a:latin typeface="Arial" pitchFamily="34" charset="0"/>
                          <a:cs typeface="Arial" pitchFamily="34" charset="0"/>
                        </a:rPr>
                        <a:t>x</a:t>
                      </a:r>
                    </a:p>
                  </a:txBody>
                  <a:tcPr marL="53186" marR="53186" marT="0" marB="0"/>
                </a:tc>
                <a:tc>
                  <a:txBody>
                    <a:bodyPr/>
                    <a:lstStyle/>
                    <a:p>
                      <a:pPr algn="ctr">
                        <a:lnSpc>
                          <a:spcPct val="115000"/>
                        </a:lnSpc>
                        <a:spcAft>
                          <a:spcPts val="0"/>
                        </a:spcAft>
                      </a:pPr>
                      <a:r>
                        <a:rPr lang="es-VE" sz="900">
                          <a:latin typeface="Arial" pitchFamily="34" charset="0"/>
                          <a:cs typeface="Arial" pitchFamily="34" charset="0"/>
                        </a:rPr>
                        <a:t>No</a:t>
                      </a:r>
                      <a:endParaRPr lang="es-VE" sz="900">
                        <a:latin typeface="Arial" pitchFamily="34" charset="0"/>
                        <a:ea typeface="Calibri"/>
                        <a:cs typeface="Arial" pitchFamily="34" charset="0"/>
                      </a:endParaRPr>
                    </a:p>
                  </a:txBody>
                  <a:tcPr marL="53186" marR="53186" marT="0" marB="0"/>
                </a:tc>
                <a:tc>
                  <a:txBody>
                    <a:bodyPr/>
                    <a:lstStyle/>
                    <a:p>
                      <a:pPr algn="just">
                        <a:lnSpc>
                          <a:spcPct val="115000"/>
                        </a:lnSpc>
                        <a:spcAft>
                          <a:spcPts val="0"/>
                        </a:spcAft>
                      </a:pPr>
                      <a:r>
                        <a:rPr lang="es-VE" sz="900" dirty="0">
                          <a:latin typeface="Arial" pitchFamily="34" charset="0"/>
                          <a:cs typeface="Arial" pitchFamily="34" charset="0"/>
                        </a:rPr>
                        <a:t>¿Evalué mi labor individual?</a:t>
                      </a:r>
                      <a:endParaRPr lang="es-VE" sz="900" dirty="0">
                        <a:latin typeface="Arial" pitchFamily="34" charset="0"/>
                        <a:ea typeface="Calibri"/>
                        <a:cs typeface="Arial" pitchFamily="34" charset="0"/>
                      </a:endParaRPr>
                    </a:p>
                  </a:txBody>
                  <a:tcPr marL="53186" marR="53186" marT="0" marB="0"/>
                </a:tc>
                <a:tc>
                  <a:txBody>
                    <a:bodyPr/>
                    <a:lstStyle/>
                    <a:p>
                      <a:pPr algn="ctr">
                        <a:lnSpc>
                          <a:spcPct val="115000"/>
                        </a:lnSpc>
                        <a:spcAft>
                          <a:spcPts val="0"/>
                        </a:spcAft>
                      </a:pPr>
                      <a:r>
                        <a:rPr lang="es-VE" sz="900" dirty="0" smtClean="0">
                          <a:latin typeface="Arial" pitchFamily="34" charset="0"/>
                          <a:cs typeface="Arial" pitchFamily="34" charset="0"/>
                        </a:rPr>
                        <a:t>SI</a:t>
                      </a:r>
                    </a:p>
                    <a:p>
                      <a:pPr algn="ctr">
                        <a:lnSpc>
                          <a:spcPct val="115000"/>
                        </a:lnSpc>
                        <a:spcAft>
                          <a:spcPts val="0"/>
                        </a:spcAft>
                      </a:pPr>
                      <a:r>
                        <a:rPr lang="es-VE" sz="900" dirty="0" smtClean="0">
                          <a:latin typeface="Arial" pitchFamily="34" charset="0"/>
                          <a:ea typeface="Calibri"/>
                          <a:cs typeface="Arial" pitchFamily="34" charset="0"/>
                        </a:rPr>
                        <a:t>x</a:t>
                      </a:r>
                      <a:endParaRPr lang="es-VE" sz="900" dirty="0">
                        <a:latin typeface="Arial" pitchFamily="34" charset="0"/>
                        <a:ea typeface="Calibri"/>
                        <a:cs typeface="Arial" pitchFamily="34" charset="0"/>
                      </a:endParaRPr>
                    </a:p>
                  </a:txBody>
                  <a:tcPr marL="53186" marR="53186" marT="0" marB="0"/>
                </a:tc>
                <a:tc>
                  <a:txBody>
                    <a:bodyPr/>
                    <a:lstStyle/>
                    <a:p>
                      <a:pPr algn="ctr">
                        <a:lnSpc>
                          <a:spcPct val="115000"/>
                        </a:lnSpc>
                        <a:spcAft>
                          <a:spcPts val="0"/>
                        </a:spcAft>
                      </a:pPr>
                      <a:r>
                        <a:rPr lang="es-VE" sz="900">
                          <a:latin typeface="Arial" pitchFamily="34" charset="0"/>
                          <a:cs typeface="Arial" pitchFamily="34" charset="0"/>
                        </a:rPr>
                        <a:t>No</a:t>
                      </a:r>
                      <a:endParaRPr lang="es-VE" sz="900">
                        <a:latin typeface="Arial" pitchFamily="34" charset="0"/>
                        <a:ea typeface="Calibri"/>
                        <a:cs typeface="Arial" pitchFamily="34" charset="0"/>
                      </a:endParaRPr>
                    </a:p>
                  </a:txBody>
                  <a:tcPr marL="53186" marR="53186" marT="0" marB="0"/>
                </a:tc>
              </a:tr>
              <a:tr h="163712">
                <a:tc gridSpan="3">
                  <a:txBody>
                    <a:bodyPr/>
                    <a:lstStyle/>
                    <a:p>
                      <a:pPr algn="just">
                        <a:lnSpc>
                          <a:spcPct val="115000"/>
                        </a:lnSpc>
                        <a:spcAft>
                          <a:spcPts val="0"/>
                        </a:spcAft>
                      </a:pPr>
                      <a:r>
                        <a:rPr lang="es-VE" sz="900" dirty="0">
                          <a:latin typeface="Arial" pitchFamily="34" charset="0"/>
                          <a:cs typeface="Arial" pitchFamily="34" charset="0"/>
                        </a:rPr>
                        <a:t>¿Por qué?</a:t>
                      </a:r>
                      <a:endParaRPr lang="es-VE" sz="900" dirty="0">
                        <a:latin typeface="Arial" pitchFamily="34" charset="0"/>
                        <a:ea typeface="Calibri"/>
                        <a:cs typeface="Arial" pitchFamily="34" charset="0"/>
                      </a:endParaRPr>
                    </a:p>
                  </a:txBody>
                  <a:tcPr marL="53186" marR="53186" marT="0" marB="0"/>
                </a:tc>
                <a:tc hMerge="1">
                  <a:txBody>
                    <a:bodyPr/>
                    <a:lstStyle/>
                    <a:p>
                      <a:endParaRPr lang="es-VE"/>
                    </a:p>
                  </a:txBody>
                  <a:tcPr/>
                </a:tc>
                <a:tc hMerge="1">
                  <a:txBody>
                    <a:bodyPr/>
                    <a:lstStyle/>
                    <a:p>
                      <a:endParaRPr lang="es-VE"/>
                    </a:p>
                  </a:txBody>
                  <a:tcPr/>
                </a:tc>
                <a:tc>
                  <a:txBody>
                    <a:bodyPr/>
                    <a:lstStyle/>
                    <a:p>
                      <a:pPr algn="just">
                        <a:lnSpc>
                          <a:spcPct val="115000"/>
                        </a:lnSpc>
                        <a:spcAft>
                          <a:spcPts val="0"/>
                        </a:spcAft>
                      </a:pPr>
                      <a:r>
                        <a:rPr lang="es-VE" sz="900" dirty="0">
                          <a:latin typeface="Arial" pitchFamily="34" charset="0"/>
                          <a:cs typeface="Arial" pitchFamily="34" charset="0"/>
                        </a:rPr>
                        <a:t>¿Cuáles fueron los resultados</a:t>
                      </a:r>
                      <a:r>
                        <a:rPr lang="es-VE" sz="900" dirty="0" smtClean="0">
                          <a:latin typeface="Arial" pitchFamily="34" charset="0"/>
                          <a:cs typeface="Arial" pitchFamily="34" charset="0"/>
                        </a:rPr>
                        <a:t>?</a:t>
                      </a:r>
                    </a:p>
                  </a:txBody>
                  <a:tcPr marL="53186" marR="53186" marT="0" marB="0"/>
                </a:tc>
                <a:tc>
                  <a:txBody>
                    <a:bodyPr/>
                    <a:lstStyle/>
                    <a:p>
                      <a:pPr algn="just">
                        <a:lnSpc>
                          <a:spcPct val="115000"/>
                        </a:lnSpc>
                        <a:spcAft>
                          <a:spcPts val="0"/>
                        </a:spcAft>
                      </a:pPr>
                      <a:endParaRPr lang="es-VE" sz="900">
                        <a:latin typeface="Arial" pitchFamily="34" charset="0"/>
                        <a:ea typeface="Calibri"/>
                        <a:cs typeface="Arial" pitchFamily="34" charset="0"/>
                      </a:endParaRPr>
                    </a:p>
                  </a:txBody>
                  <a:tcPr marL="53186" marR="53186" marT="0" marB="0"/>
                </a:tc>
                <a:tc>
                  <a:txBody>
                    <a:bodyPr/>
                    <a:lstStyle/>
                    <a:p>
                      <a:pPr algn="just">
                        <a:lnSpc>
                          <a:spcPct val="115000"/>
                        </a:lnSpc>
                        <a:spcAft>
                          <a:spcPts val="0"/>
                        </a:spcAft>
                      </a:pPr>
                      <a:endParaRPr lang="es-VE" sz="900">
                        <a:latin typeface="Arial" pitchFamily="34" charset="0"/>
                        <a:ea typeface="Calibri"/>
                        <a:cs typeface="Arial" pitchFamily="34" charset="0"/>
                      </a:endParaRPr>
                    </a:p>
                  </a:txBody>
                  <a:tcPr marL="53186" marR="53186" marT="0" marB="0"/>
                </a:tc>
              </a:tr>
              <a:tr h="654848">
                <a:tc gridSpan="3">
                  <a:txBody>
                    <a:bodyPr/>
                    <a:lstStyle/>
                    <a:p>
                      <a:pPr algn="just">
                        <a:lnSpc>
                          <a:spcPct val="115000"/>
                        </a:lnSpc>
                        <a:spcAft>
                          <a:spcPts val="0"/>
                        </a:spcAft>
                      </a:pPr>
                      <a:r>
                        <a:rPr lang="es-VE" sz="900" dirty="0" smtClean="0">
                          <a:latin typeface="Arial" pitchFamily="34" charset="0"/>
                          <a:ea typeface="Calibri"/>
                          <a:cs typeface="Arial" pitchFamily="34" charset="0"/>
                        </a:rPr>
                        <a:t>Todo</a:t>
                      </a:r>
                      <a:r>
                        <a:rPr lang="es-VE" sz="900" baseline="0" dirty="0" smtClean="0">
                          <a:latin typeface="Arial" pitchFamily="34" charset="0"/>
                          <a:ea typeface="Calibri"/>
                          <a:cs typeface="Arial" pitchFamily="34" charset="0"/>
                        </a:rPr>
                        <a:t> lo que me correspondió ejecutar para cumplir con mis compañeras y el equipo lo ejecute con mucha </a:t>
                      </a:r>
                      <a:r>
                        <a:rPr lang="es-VE" sz="900" baseline="0" dirty="0" smtClean="0">
                          <a:latin typeface="Arial" pitchFamily="34" charset="0"/>
                          <a:ea typeface="Calibri"/>
                          <a:cs typeface="Arial" pitchFamily="34" charset="0"/>
                        </a:rPr>
                        <a:t>responsabilidad</a:t>
                      </a:r>
                      <a:endParaRPr lang="es-VE" sz="900" dirty="0">
                        <a:latin typeface="Arial" pitchFamily="34" charset="0"/>
                        <a:ea typeface="Calibri"/>
                        <a:cs typeface="Arial" pitchFamily="34" charset="0"/>
                      </a:endParaRPr>
                    </a:p>
                  </a:txBody>
                  <a:tcPr marL="53186" marR="53186" marT="0" marB="0"/>
                </a:tc>
                <a:tc hMerge="1">
                  <a:txBody>
                    <a:bodyPr/>
                    <a:lstStyle/>
                    <a:p>
                      <a:endParaRPr lang="es-VE"/>
                    </a:p>
                  </a:txBody>
                  <a:tcPr/>
                </a:tc>
                <a:tc hMerge="1">
                  <a:txBody>
                    <a:bodyPr/>
                    <a:lstStyle/>
                    <a:p>
                      <a:endParaRPr lang="es-VE"/>
                    </a:p>
                  </a:txBody>
                  <a:tcPr/>
                </a:tc>
                <a:tc gridSpan="3">
                  <a:txBody>
                    <a:bodyPr/>
                    <a:lstStyle/>
                    <a:p>
                      <a:pPr algn="just">
                        <a:lnSpc>
                          <a:spcPct val="115000"/>
                        </a:lnSpc>
                        <a:spcAft>
                          <a:spcPts val="0"/>
                        </a:spcAft>
                      </a:pPr>
                      <a:r>
                        <a:rPr lang="es-VE" sz="900" dirty="0" smtClean="0">
                          <a:latin typeface="Arial" pitchFamily="34" charset="0"/>
                          <a:ea typeface="Calibri"/>
                          <a:cs typeface="Arial" pitchFamily="34" charset="0"/>
                        </a:rPr>
                        <a:t>Mi</a:t>
                      </a:r>
                      <a:r>
                        <a:rPr lang="es-VE" sz="900" baseline="0" dirty="0" smtClean="0">
                          <a:latin typeface="Arial" pitchFamily="34" charset="0"/>
                          <a:ea typeface="Calibri"/>
                          <a:cs typeface="Arial" pitchFamily="34" charset="0"/>
                        </a:rPr>
                        <a:t> labor personal es muy excelente pero no soy yo el mas indicado para dictaminar ese resultado.</a:t>
                      </a:r>
                      <a:endParaRPr lang="es-VE" sz="900" dirty="0">
                        <a:latin typeface="Arial" pitchFamily="34" charset="0"/>
                        <a:ea typeface="Calibri"/>
                        <a:cs typeface="Arial" pitchFamily="34" charset="0"/>
                      </a:endParaRPr>
                    </a:p>
                  </a:txBody>
                  <a:tcPr marL="53186" marR="53186" marT="0" marB="0"/>
                </a:tc>
                <a:tc hMerge="1">
                  <a:txBody>
                    <a:bodyPr/>
                    <a:lstStyle/>
                    <a:p>
                      <a:endParaRPr lang="es-VE"/>
                    </a:p>
                  </a:txBody>
                  <a:tcPr/>
                </a:tc>
                <a:tc hMerge="1">
                  <a:txBody>
                    <a:bodyPr/>
                    <a:lstStyle/>
                    <a:p>
                      <a:endParaRPr lang="es-VE"/>
                    </a:p>
                  </a:txBody>
                  <a:tcPr/>
                </a:tc>
              </a:tr>
            </a:tbl>
          </a:graphicData>
        </a:graphic>
      </p:graphicFrame>
      <p:sp>
        <p:nvSpPr>
          <p:cNvPr id="1025" name="Rectangle 1"/>
          <p:cNvSpPr>
            <a:spLocks noChangeArrowheads="1"/>
          </p:cNvSpPr>
          <p:nvPr/>
        </p:nvSpPr>
        <p:spPr bwMode="auto">
          <a:xfrm>
            <a:off x="6500826" y="5214950"/>
            <a:ext cx="2286016"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VE"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CALIFICACIÓN AUTOASIGNADA</a:t>
            </a:r>
            <a:endParaRPr kumimoji="0" lang="es-VE" sz="1800" b="0" i="0" u="none" strike="noStrike" cap="none" normalizeH="0" baseline="0" dirty="0" smtClean="0">
              <a:ln>
                <a:noFill/>
              </a:ln>
              <a:solidFill>
                <a:schemeClr val="tx1"/>
              </a:solidFill>
              <a:effectLst/>
              <a:latin typeface="Arial" pitchFamily="34" charset="0"/>
            </a:endParaRPr>
          </a:p>
        </p:txBody>
      </p:sp>
      <p:graphicFrame>
        <p:nvGraphicFramePr>
          <p:cNvPr id="11" name="10 Tabla"/>
          <p:cNvGraphicFramePr>
            <a:graphicFrameLocks noGrp="1"/>
          </p:cNvGraphicFramePr>
          <p:nvPr/>
        </p:nvGraphicFramePr>
        <p:xfrm>
          <a:off x="6000760" y="5857892"/>
          <a:ext cx="2959122" cy="385572"/>
        </p:xfrm>
        <a:graphic>
          <a:graphicData uri="http://schemas.openxmlformats.org/drawingml/2006/table">
            <a:tbl>
              <a:tblPr>
                <a:tableStyleId>{69C7853C-536D-4A76-A0AE-DD22124D55A5}</a:tableStyleId>
              </a:tblPr>
              <a:tblGrid>
                <a:gridCol w="920272"/>
                <a:gridCol w="558625"/>
                <a:gridCol w="915845"/>
                <a:gridCol w="564380"/>
              </a:tblGrid>
              <a:tr h="192786">
                <a:tc>
                  <a:txBody>
                    <a:bodyPr/>
                    <a:lstStyle/>
                    <a:p>
                      <a:pPr algn="just">
                        <a:lnSpc>
                          <a:spcPct val="115000"/>
                        </a:lnSpc>
                        <a:spcAft>
                          <a:spcPts val="0"/>
                        </a:spcAft>
                      </a:pPr>
                      <a:r>
                        <a:rPr lang="es-VE" sz="1000" dirty="0"/>
                        <a:t>EXCELENTE</a:t>
                      </a:r>
                      <a:endParaRPr lang="es-VE" sz="1000" dirty="0">
                        <a:latin typeface="Arial" pitchFamily="34" charset="0"/>
                        <a:ea typeface="Calibri"/>
                        <a:cs typeface="Arial" pitchFamily="34" charset="0"/>
                      </a:endParaRPr>
                    </a:p>
                  </a:txBody>
                  <a:tcPr marL="68580" marR="68580" marT="0" marB="0"/>
                </a:tc>
                <a:tc>
                  <a:txBody>
                    <a:bodyPr/>
                    <a:lstStyle/>
                    <a:p>
                      <a:pPr algn="ctr">
                        <a:lnSpc>
                          <a:spcPct val="115000"/>
                        </a:lnSpc>
                        <a:spcAft>
                          <a:spcPts val="0"/>
                        </a:spcAft>
                      </a:pPr>
                      <a:endParaRPr lang="es-VE" sz="1000" dirty="0">
                        <a:latin typeface="Arial" pitchFamily="34" charset="0"/>
                        <a:ea typeface="Calibri"/>
                        <a:cs typeface="Arial" pitchFamily="34" charset="0"/>
                      </a:endParaRPr>
                    </a:p>
                  </a:txBody>
                  <a:tcPr marL="68580" marR="68580" marT="0" marB="0"/>
                </a:tc>
                <a:tc>
                  <a:txBody>
                    <a:bodyPr/>
                    <a:lstStyle/>
                    <a:p>
                      <a:pPr algn="just">
                        <a:lnSpc>
                          <a:spcPct val="115000"/>
                        </a:lnSpc>
                        <a:spcAft>
                          <a:spcPts val="0"/>
                        </a:spcAft>
                      </a:pPr>
                      <a:r>
                        <a:rPr lang="es-VE" sz="1000" dirty="0"/>
                        <a:t>REGULAR</a:t>
                      </a:r>
                      <a:endParaRPr lang="es-VE" sz="1000" dirty="0">
                        <a:latin typeface="Arial" pitchFamily="34" charset="0"/>
                        <a:ea typeface="Calibri"/>
                        <a:cs typeface="Arial" pitchFamily="34" charset="0"/>
                      </a:endParaRPr>
                    </a:p>
                  </a:txBody>
                  <a:tcPr marL="68580" marR="68580" marT="0" marB="0"/>
                </a:tc>
                <a:tc>
                  <a:txBody>
                    <a:bodyPr/>
                    <a:lstStyle/>
                    <a:p>
                      <a:pPr algn="ctr">
                        <a:lnSpc>
                          <a:spcPct val="115000"/>
                        </a:lnSpc>
                        <a:spcAft>
                          <a:spcPts val="0"/>
                        </a:spcAft>
                      </a:pPr>
                      <a:endParaRPr lang="es-VE" sz="1100">
                        <a:latin typeface="Calibri"/>
                        <a:ea typeface="Calibri"/>
                        <a:cs typeface="Times New Roman"/>
                      </a:endParaRPr>
                    </a:p>
                  </a:txBody>
                  <a:tcPr marL="68580" marR="68580" marT="0" marB="0"/>
                </a:tc>
              </a:tr>
              <a:tr h="0">
                <a:tc>
                  <a:txBody>
                    <a:bodyPr/>
                    <a:lstStyle/>
                    <a:p>
                      <a:pPr algn="just">
                        <a:lnSpc>
                          <a:spcPct val="115000"/>
                        </a:lnSpc>
                        <a:spcAft>
                          <a:spcPts val="0"/>
                        </a:spcAft>
                      </a:pPr>
                      <a:r>
                        <a:rPr lang="es-VE" sz="1000" dirty="0"/>
                        <a:t>BUENA</a:t>
                      </a:r>
                      <a:endParaRPr lang="es-VE" sz="1000" dirty="0">
                        <a:latin typeface="Arial" pitchFamily="34" charset="0"/>
                        <a:ea typeface="Calibri"/>
                        <a:cs typeface="Arial" pitchFamily="34" charset="0"/>
                      </a:endParaRPr>
                    </a:p>
                  </a:txBody>
                  <a:tcPr marL="68580" marR="68580" marT="0" marB="0"/>
                </a:tc>
                <a:tc>
                  <a:txBody>
                    <a:bodyPr/>
                    <a:lstStyle/>
                    <a:p>
                      <a:pPr algn="ctr">
                        <a:lnSpc>
                          <a:spcPct val="115000"/>
                        </a:lnSpc>
                        <a:spcAft>
                          <a:spcPts val="0"/>
                        </a:spcAft>
                      </a:pPr>
                      <a:endParaRPr lang="es-VE" sz="1000">
                        <a:latin typeface="Arial" pitchFamily="34" charset="0"/>
                        <a:ea typeface="Calibri"/>
                        <a:cs typeface="Arial" pitchFamily="34" charset="0"/>
                      </a:endParaRPr>
                    </a:p>
                  </a:txBody>
                  <a:tcPr marL="68580" marR="68580" marT="0" marB="0"/>
                </a:tc>
                <a:tc>
                  <a:txBody>
                    <a:bodyPr/>
                    <a:lstStyle/>
                    <a:p>
                      <a:pPr algn="just">
                        <a:lnSpc>
                          <a:spcPct val="115000"/>
                        </a:lnSpc>
                        <a:spcAft>
                          <a:spcPts val="0"/>
                        </a:spcAft>
                      </a:pPr>
                      <a:r>
                        <a:rPr lang="es-VE" sz="1000" dirty="0"/>
                        <a:t>DEFICIENTE</a:t>
                      </a:r>
                      <a:endParaRPr lang="es-VE" sz="1000" dirty="0">
                        <a:latin typeface="Arial" pitchFamily="34" charset="0"/>
                        <a:ea typeface="Calibri"/>
                        <a:cs typeface="Arial" pitchFamily="34" charset="0"/>
                      </a:endParaRPr>
                    </a:p>
                  </a:txBody>
                  <a:tcPr marL="68580" marR="68580" marT="0" marB="0"/>
                </a:tc>
                <a:tc>
                  <a:txBody>
                    <a:bodyPr/>
                    <a:lstStyle/>
                    <a:p>
                      <a:pPr algn="ctr">
                        <a:lnSpc>
                          <a:spcPct val="115000"/>
                        </a:lnSpc>
                        <a:spcAft>
                          <a:spcPts val="0"/>
                        </a:spcAft>
                      </a:pPr>
                      <a:endParaRPr lang="es-VE" sz="1100" dirty="0">
                        <a:latin typeface="Calibri"/>
                        <a:ea typeface="Calibri"/>
                        <a:cs typeface="Times New Roman"/>
                      </a:endParaRPr>
                    </a:p>
                  </a:txBody>
                  <a:tcPr marL="68580" marR="68580" marT="0" marB="0"/>
                </a:tc>
              </a:tr>
            </a:tbl>
          </a:graphicData>
        </a:graphic>
      </p:graphicFrame>
      <p:pic>
        <p:nvPicPr>
          <p:cNvPr id="1027" name="Imagen 1"/>
          <p:cNvPicPr>
            <a:picLocks noChangeAspect="1" noChangeArrowheads="1"/>
          </p:cNvPicPr>
          <p:nvPr/>
        </p:nvPicPr>
        <p:blipFill>
          <a:blip r:embed="rId2" cstate="print"/>
          <a:srcRect/>
          <a:stretch>
            <a:fillRect/>
          </a:stretch>
        </p:blipFill>
        <p:spPr bwMode="auto">
          <a:xfrm>
            <a:off x="755576" y="0"/>
            <a:ext cx="1061864" cy="908720"/>
          </a:xfrm>
          <a:prstGeom prst="rect">
            <a:avLst/>
          </a:prstGeom>
          <a:noFill/>
        </p:spPr>
      </p:pic>
      <p:sp>
        <p:nvSpPr>
          <p:cNvPr id="1029" name="Rectangle 5"/>
          <p:cNvSpPr>
            <a:spLocks noChangeArrowheads="1"/>
          </p:cNvSpPr>
          <p:nvPr/>
        </p:nvSpPr>
        <p:spPr bwMode="auto">
          <a:xfrm>
            <a:off x="357158" y="1285860"/>
            <a:ext cx="642942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s-VE" sz="1000" dirty="0" smtClean="0">
                <a:latin typeface="Arial" pitchFamily="34" charset="0"/>
                <a:ea typeface="Calibri" pitchFamily="34" charset="0"/>
                <a:cs typeface="Arial" pitchFamily="34" charset="0"/>
              </a:rPr>
              <a:t>Alumno</a:t>
            </a:r>
            <a:r>
              <a:rPr kumimoji="0" lang="es-VE" sz="1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Bruno</a:t>
            </a:r>
            <a:r>
              <a:rPr kumimoji="0" lang="es-VE" sz="1000" b="0" i="0" u="none" strike="noStrike" cap="none" normalizeH="0" dirty="0" smtClean="0">
                <a:ln>
                  <a:noFill/>
                </a:ln>
                <a:solidFill>
                  <a:schemeClr val="tx1"/>
                </a:solidFill>
                <a:effectLst/>
                <a:latin typeface="Arial" pitchFamily="34" charset="0"/>
                <a:ea typeface="Calibri" pitchFamily="34" charset="0"/>
                <a:cs typeface="Arial" pitchFamily="34" charset="0"/>
              </a:rPr>
              <a:t> García</a:t>
            </a:r>
            <a:r>
              <a:rPr kumimoji="0" lang="es-VE" sz="1000" b="0" i="0" u="sng" strike="noStrike" cap="none" normalizeH="0" dirty="0" smtClean="0">
                <a:ln>
                  <a:noFill/>
                </a:ln>
                <a:solidFill>
                  <a:schemeClr val="tx1"/>
                </a:solidFill>
                <a:effectLst/>
                <a:latin typeface="Arial" pitchFamily="34" charset="0"/>
                <a:ea typeface="Calibri" pitchFamily="34" charset="0"/>
                <a:cs typeface="Arial" pitchFamily="34" charset="0"/>
              </a:rPr>
              <a:t> </a:t>
            </a:r>
            <a:r>
              <a:rPr kumimoji="0" lang="es-VE" sz="1000" b="0" i="0" strike="noStrike" cap="none" normalizeH="0" baseline="0" dirty="0" smtClean="0">
                <a:ln>
                  <a:noFill/>
                </a:ln>
                <a:solidFill>
                  <a:schemeClr val="tx1"/>
                </a:solidFill>
                <a:effectLst/>
                <a:latin typeface="Arial" pitchFamily="34" charset="0"/>
                <a:ea typeface="Calibri" pitchFamily="34" charset="0"/>
                <a:cs typeface="Arial" pitchFamily="34" charset="0"/>
              </a:rPr>
              <a:t>C</a:t>
            </a:r>
            <a:r>
              <a:rPr kumimoji="0" lang="es-VE" sz="1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I. Nº 6.553.394</a:t>
            </a:r>
            <a:endParaRPr kumimoji="0" lang="es-VE" sz="1000" b="0" i="0" u="sng"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0" y="714356"/>
            <a:ext cx="9144000" cy="584775"/>
          </a:xfrm>
          <a:prstGeom prst="rect">
            <a:avLst/>
          </a:prstGeom>
          <a:noFill/>
          <a:ln>
            <a:noFill/>
          </a:ln>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s-ES" sz="3200" b="1" cap="all" dirty="0" smtClean="0">
                <a:ln w="0"/>
                <a:solidFill>
                  <a:schemeClr val="bg2">
                    <a:lumMod val="25000"/>
                  </a:schemeClr>
                </a:solidFill>
                <a:effectLst>
                  <a:reflection blurRad="12700" stA="50000" endPos="50000" dist="5000" dir="5400000" sy="-100000" rotWithShape="0"/>
                </a:effectLst>
                <a:latin typeface="Times New Roman" pitchFamily="18" charset="0"/>
                <a:cs typeface="Times New Roman" pitchFamily="18" charset="0"/>
              </a:rPr>
              <a:t>COEVALUACIÓN</a:t>
            </a:r>
            <a:endParaRPr lang="es-ES" sz="3200" b="1" cap="all" spc="0" dirty="0">
              <a:ln w="0"/>
              <a:solidFill>
                <a:schemeClr val="bg2">
                  <a:lumMod val="25000"/>
                </a:schemeClr>
              </a:solidFill>
              <a:effectLst>
                <a:reflection blurRad="12700" stA="50000" endPos="50000" dist="5000" dir="5400000" sy="-100000" rotWithShape="0"/>
              </a:effectLst>
              <a:latin typeface="Times New Roman" pitchFamily="18" charset="0"/>
              <a:cs typeface="Times New Roman" pitchFamily="18" charset="0"/>
            </a:endParaRPr>
          </a:p>
        </p:txBody>
      </p:sp>
      <p:sp>
        <p:nvSpPr>
          <p:cNvPr id="6" name="5 Flecha izquierda y derecha"/>
          <p:cNvSpPr/>
          <p:nvPr/>
        </p:nvSpPr>
        <p:spPr>
          <a:xfrm>
            <a:off x="857224" y="1500174"/>
            <a:ext cx="7572428" cy="142876"/>
          </a:xfrm>
          <a:prstGeom prst="lef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VE"/>
          </a:p>
        </p:txBody>
      </p:sp>
      <p:graphicFrame>
        <p:nvGraphicFramePr>
          <p:cNvPr id="8" name="7 Tabla"/>
          <p:cNvGraphicFramePr>
            <a:graphicFrameLocks noGrp="1"/>
          </p:cNvGraphicFramePr>
          <p:nvPr/>
        </p:nvGraphicFramePr>
        <p:xfrm>
          <a:off x="285720" y="2000240"/>
          <a:ext cx="8383804" cy="1714512"/>
        </p:xfrm>
        <a:graphic>
          <a:graphicData uri="http://schemas.openxmlformats.org/drawingml/2006/table">
            <a:tbl>
              <a:tblPr>
                <a:tableStyleId>{69C7853C-536D-4A76-A0AE-DD22124D55A5}</a:tableStyleId>
              </a:tblPr>
              <a:tblGrid>
                <a:gridCol w="357190"/>
                <a:gridCol w="857256"/>
                <a:gridCol w="857256"/>
                <a:gridCol w="642942"/>
                <a:gridCol w="173353"/>
                <a:gridCol w="289253"/>
                <a:gridCol w="289253"/>
                <a:gridCol w="289253"/>
                <a:gridCol w="289253"/>
                <a:gridCol w="289253"/>
                <a:gridCol w="289253"/>
                <a:gridCol w="289253"/>
                <a:gridCol w="289253"/>
                <a:gridCol w="289253"/>
                <a:gridCol w="289253"/>
                <a:gridCol w="289253"/>
                <a:gridCol w="289253"/>
                <a:gridCol w="289253"/>
                <a:gridCol w="289253"/>
                <a:gridCol w="289253"/>
                <a:gridCol w="289253"/>
                <a:gridCol w="289253"/>
                <a:gridCol w="289253"/>
                <a:gridCol w="289253"/>
              </a:tblGrid>
              <a:tr h="163952">
                <a:tc rowSpan="2">
                  <a:txBody>
                    <a:bodyPr/>
                    <a:lstStyle/>
                    <a:p>
                      <a:pPr algn="ctr" fontAlgn="b"/>
                      <a:r>
                        <a:rPr lang="es-VE" sz="1050" u="none" strike="noStrike" dirty="0"/>
                        <a:t>Par</a:t>
                      </a:r>
                      <a:endParaRPr lang="es-VE" sz="1050" b="0" i="0" u="none" strike="noStrike" dirty="0">
                        <a:solidFill>
                          <a:srgbClr val="000000"/>
                        </a:solidFill>
                        <a:latin typeface="Times New Roman"/>
                      </a:endParaRPr>
                    </a:p>
                  </a:txBody>
                  <a:tcPr marL="6016" marR="6016" marT="6016" marB="0" anchor="ctr"/>
                </a:tc>
                <a:tc gridSpan="3">
                  <a:txBody>
                    <a:bodyPr/>
                    <a:lstStyle/>
                    <a:p>
                      <a:pPr algn="ctr" fontAlgn="b"/>
                      <a:r>
                        <a:rPr lang="es-VE" sz="800" u="none" strike="noStrike" dirty="0"/>
                        <a:t> </a:t>
                      </a:r>
                      <a:endParaRPr lang="es-VE" sz="800" b="0" i="0" u="none" strike="noStrike" dirty="0">
                        <a:solidFill>
                          <a:srgbClr val="000000"/>
                        </a:solidFill>
                        <a:latin typeface="Times New Roman"/>
                      </a:endParaRPr>
                    </a:p>
                  </a:txBody>
                  <a:tcPr marL="6016" marR="6016" marT="6016" marB="0" anchor="b"/>
                </a:tc>
                <a:tc hMerge="1">
                  <a:txBody>
                    <a:bodyPr/>
                    <a:lstStyle/>
                    <a:p>
                      <a:endParaRPr lang="es-VE"/>
                    </a:p>
                  </a:txBody>
                  <a:tcPr/>
                </a:tc>
                <a:tc hMerge="1">
                  <a:txBody>
                    <a:bodyPr/>
                    <a:lstStyle/>
                    <a:p>
                      <a:endParaRPr lang="es-VE"/>
                    </a:p>
                  </a:txBody>
                  <a:tcPr/>
                </a:tc>
                <a:tc rowSpan="2" gridSpan="5">
                  <a:txBody>
                    <a:bodyPr/>
                    <a:lstStyle/>
                    <a:p>
                      <a:pPr algn="ctr" fontAlgn="b"/>
                      <a:r>
                        <a:rPr lang="es-VE" sz="1050" u="none" strike="noStrike"/>
                        <a:t>NORMAS DEL EQUIPO</a:t>
                      </a:r>
                      <a:endParaRPr lang="es-VE" sz="1050" b="0" i="0" u="none" strike="noStrike">
                        <a:solidFill>
                          <a:srgbClr val="000000"/>
                        </a:solidFill>
                        <a:latin typeface="Times New Roman"/>
                      </a:endParaRPr>
                    </a:p>
                  </a:txBody>
                  <a:tcPr marL="6016" marR="6016" marT="6016" marB="0" anchor="ctr"/>
                </a:tc>
                <a:tc rowSpan="2" hMerge="1">
                  <a:txBody>
                    <a:bodyPr/>
                    <a:lstStyle/>
                    <a:p>
                      <a:endParaRPr lang="es-VE"/>
                    </a:p>
                  </a:txBody>
                  <a:tcPr/>
                </a:tc>
                <a:tc rowSpan="2" hMerge="1">
                  <a:txBody>
                    <a:bodyPr/>
                    <a:lstStyle/>
                    <a:p>
                      <a:endParaRPr lang="es-VE"/>
                    </a:p>
                  </a:txBody>
                  <a:tcPr/>
                </a:tc>
                <a:tc rowSpan="2" hMerge="1">
                  <a:txBody>
                    <a:bodyPr/>
                    <a:lstStyle/>
                    <a:p>
                      <a:endParaRPr lang="es-VE"/>
                    </a:p>
                  </a:txBody>
                  <a:tcPr/>
                </a:tc>
                <a:tc rowSpan="2" hMerge="1">
                  <a:txBody>
                    <a:bodyPr/>
                    <a:lstStyle/>
                    <a:p>
                      <a:endParaRPr lang="es-VE"/>
                    </a:p>
                  </a:txBody>
                  <a:tcPr/>
                </a:tc>
                <a:tc rowSpan="2" gridSpan="5">
                  <a:txBody>
                    <a:bodyPr/>
                    <a:lstStyle/>
                    <a:p>
                      <a:pPr algn="ctr" fontAlgn="b"/>
                      <a:r>
                        <a:rPr lang="es-VE" sz="1050" u="none" strike="noStrike"/>
                        <a:t>FECHAS DE REUNIONES</a:t>
                      </a:r>
                      <a:endParaRPr lang="es-VE" sz="1050" b="0" i="0" u="none" strike="noStrike">
                        <a:solidFill>
                          <a:srgbClr val="000000"/>
                        </a:solidFill>
                        <a:latin typeface="Times New Roman"/>
                      </a:endParaRPr>
                    </a:p>
                  </a:txBody>
                  <a:tcPr marL="6016" marR="6016" marT="6016" marB="0" anchor="ctr"/>
                </a:tc>
                <a:tc rowSpan="2" hMerge="1">
                  <a:txBody>
                    <a:bodyPr/>
                    <a:lstStyle/>
                    <a:p>
                      <a:endParaRPr lang="es-VE"/>
                    </a:p>
                  </a:txBody>
                  <a:tcPr/>
                </a:tc>
                <a:tc rowSpan="2" hMerge="1">
                  <a:txBody>
                    <a:bodyPr/>
                    <a:lstStyle/>
                    <a:p>
                      <a:endParaRPr lang="es-VE"/>
                    </a:p>
                  </a:txBody>
                  <a:tcPr/>
                </a:tc>
                <a:tc rowSpan="2" hMerge="1">
                  <a:txBody>
                    <a:bodyPr/>
                    <a:lstStyle/>
                    <a:p>
                      <a:endParaRPr lang="es-VE"/>
                    </a:p>
                  </a:txBody>
                  <a:tcPr/>
                </a:tc>
                <a:tc rowSpan="2" hMerge="1">
                  <a:txBody>
                    <a:bodyPr/>
                    <a:lstStyle/>
                    <a:p>
                      <a:endParaRPr lang="es-VE"/>
                    </a:p>
                  </a:txBody>
                  <a:tcPr/>
                </a:tc>
                <a:tc rowSpan="2" gridSpan="5">
                  <a:txBody>
                    <a:bodyPr/>
                    <a:lstStyle/>
                    <a:p>
                      <a:pPr algn="ctr" fontAlgn="b"/>
                      <a:r>
                        <a:rPr lang="es-VE" sz="1050" u="none" strike="noStrike"/>
                        <a:t>APORTES AL EQUIPO</a:t>
                      </a:r>
                      <a:endParaRPr lang="es-VE" sz="1050" b="0" i="0" u="none" strike="noStrike">
                        <a:solidFill>
                          <a:srgbClr val="000000"/>
                        </a:solidFill>
                        <a:latin typeface="Times New Roman"/>
                      </a:endParaRPr>
                    </a:p>
                  </a:txBody>
                  <a:tcPr marL="6016" marR="6016" marT="6016" marB="0" anchor="ctr"/>
                </a:tc>
                <a:tc rowSpan="2" hMerge="1">
                  <a:txBody>
                    <a:bodyPr/>
                    <a:lstStyle/>
                    <a:p>
                      <a:endParaRPr lang="es-VE"/>
                    </a:p>
                  </a:txBody>
                  <a:tcPr/>
                </a:tc>
                <a:tc rowSpan="2" hMerge="1">
                  <a:txBody>
                    <a:bodyPr/>
                    <a:lstStyle/>
                    <a:p>
                      <a:endParaRPr lang="es-VE"/>
                    </a:p>
                  </a:txBody>
                  <a:tcPr/>
                </a:tc>
                <a:tc rowSpan="2" hMerge="1">
                  <a:txBody>
                    <a:bodyPr/>
                    <a:lstStyle/>
                    <a:p>
                      <a:endParaRPr lang="es-VE"/>
                    </a:p>
                  </a:txBody>
                  <a:tcPr/>
                </a:tc>
                <a:tc rowSpan="2" hMerge="1">
                  <a:txBody>
                    <a:bodyPr/>
                    <a:lstStyle/>
                    <a:p>
                      <a:endParaRPr lang="es-VE"/>
                    </a:p>
                  </a:txBody>
                  <a:tcPr/>
                </a:tc>
                <a:tc rowSpan="2" gridSpan="5">
                  <a:txBody>
                    <a:bodyPr/>
                    <a:lstStyle/>
                    <a:p>
                      <a:pPr algn="ctr" fontAlgn="b"/>
                      <a:r>
                        <a:rPr lang="es-VE" sz="1050" u="none" strike="noStrike"/>
                        <a:t>CUMPLIMIENTO DE ACTIVIDADES</a:t>
                      </a:r>
                      <a:endParaRPr lang="es-VE" sz="1050" b="0" i="0" u="none" strike="noStrike">
                        <a:solidFill>
                          <a:srgbClr val="000000"/>
                        </a:solidFill>
                        <a:latin typeface="Times New Roman"/>
                      </a:endParaRPr>
                    </a:p>
                  </a:txBody>
                  <a:tcPr marL="6016" marR="6016" marT="6016" marB="0" anchor="ctr"/>
                </a:tc>
                <a:tc rowSpan="2" hMerge="1">
                  <a:txBody>
                    <a:bodyPr/>
                    <a:lstStyle/>
                    <a:p>
                      <a:endParaRPr lang="es-VE"/>
                    </a:p>
                  </a:txBody>
                  <a:tcPr/>
                </a:tc>
                <a:tc rowSpan="2" hMerge="1">
                  <a:txBody>
                    <a:bodyPr/>
                    <a:lstStyle/>
                    <a:p>
                      <a:endParaRPr lang="es-VE"/>
                    </a:p>
                  </a:txBody>
                  <a:tcPr/>
                </a:tc>
                <a:tc rowSpan="2" hMerge="1">
                  <a:txBody>
                    <a:bodyPr/>
                    <a:lstStyle/>
                    <a:p>
                      <a:endParaRPr lang="es-VE"/>
                    </a:p>
                  </a:txBody>
                  <a:tcPr/>
                </a:tc>
                <a:tc rowSpan="2" hMerge="1">
                  <a:txBody>
                    <a:bodyPr/>
                    <a:lstStyle/>
                    <a:p>
                      <a:endParaRPr lang="es-VE"/>
                    </a:p>
                  </a:txBody>
                  <a:tcPr/>
                </a:tc>
              </a:tr>
              <a:tr h="293792">
                <a:tc vMerge="1">
                  <a:txBody>
                    <a:bodyPr/>
                    <a:lstStyle/>
                    <a:p>
                      <a:endParaRPr lang="es-VE"/>
                    </a:p>
                  </a:txBody>
                  <a:tcPr/>
                </a:tc>
                <a:tc gridSpan="3">
                  <a:txBody>
                    <a:bodyPr/>
                    <a:lstStyle/>
                    <a:p>
                      <a:pPr algn="ctr" fontAlgn="b"/>
                      <a:r>
                        <a:rPr lang="es-VE" sz="1050" u="none" strike="noStrike" dirty="0"/>
                        <a:t>FECHA</a:t>
                      </a:r>
                      <a:r>
                        <a:rPr lang="es-VE" sz="1050" u="none" strike="noStrike" dirty="0" smtClean="0"/>
                        <a:t>: 11-07 HASTA 14-11-2013</a:t>
                      </a:r>
                      <a:endParaRPr lang="es-VE" sz="1050" b="0" i="0" u="none" strike="noStrike" dirty="0">
                        <a:solidFill>
                          <a:srgbClr val="000000"/>
                        </a:solidFill>
                        <a:latin typeface="Times New Roman"/>
                      </a:endParaRPr>
                    </a:p>
                  </a:txBody>
                  <a:tcPr marL="6016" marR="6016" marT="6016" marB="0" anchor="ctr"/>
                </a:tc>
                <a:tc hMerge="1">
                  <a:txBody>
                    <a:bodyPr/>
                    <a:lstStyle/>
                    <a:p>
                      <a:endParaRPr lang="es-VE"/>
                    </a:p>
                  </a:txBody>
                  <a:tcPr/>
                </a:tc>
                <a:tc hMerge="1">
                  <a:txBody>
                    <a:bodyPr/>
                    <a:lstStyle/>
                    <a:p>
                      <a:endParaRPr lang="es-VE"/>
                    </a:p>
                  </a:txBody>
                  <a:tcPr/>
                </a:tc>
                <a:tc gridSpan="5" vMerge="1">
                  <a:txBody>
                    <a:bodyPr/>
                    <a:lstStyle/>
                    <a:p>
                      <a:endParaRPr lang="es-VE"/>
                    </a:p>
                  </a:txBody>
                  <a:tcPr/>
                </a:tc>
                <a:tc hMerge="1" vMerge="1">
                  <a:txBody>
                    <a:bodyPr/>
                    <a:lstStyle/>
                    <a:p>
                      <a:endParaRPr lang="es-VE"/>
                    </a:p>
                  </a:txBody>
                  <a:tcPr/>
                </a:tc>
                <a:tc hMerge="1" vMerge="1">
                  <a:txBody>
                    <a:bodyPr/>
                    <a:lstStyle/>
                    <a:p>
                      <a:endParaRPr lang="es-VE"/>
                    </a:p>
                  </a:txBody>
                  <a:tcPr/>
                </a:tc>
                <a:tc hMerge="1" vMerge="1">
                  <a:txBody>
                    <a:bodyPr/>
                    <a:lstStyle/>
                    <a:p>
                      <a:endParaRPr lang="es-VE"/>
                    </a:p>
                  </a:txBody>
                  <a:tcPr/>
                </a:tc>
                <a:tc hMerge="1" vMerge="1">
                  <a:txBody>
                    <a:bodyPr/>
                    <a:lstStyle/>
                    <a:p>
                      <a:endParaRPr lang="es-VE"/>
                    </a:p>
                  </a:txBody>
                  <a:tcPr/>
                </a:tc>
                <a:tc gridSpan="5" vMerge="1">
                  <a:txBody>
                    <a:bodyPr/>
                    <a:lstStyle/>
                    <a:p>
                      <a:endParaRPr lang="es-VE"/>
                    </a:p>
                  </a:txBody>
                  <a:tcPr/>
                </a:tc>
                <a:tc hMerge="1" vMerge="1">
                  <a:txBody>
                    <a:bodyPr/>
                    <a:lstStyle/>
                    <a:p>
                      <a:endParaRPr lang="es-VE"/>
                    </a:p>
                  </a:txBody>
                  <a:tcPr/>
                </a:tc>
                <a:tc hMerge="1" vMerge="1">
                  <a:txBody>
                    <a:bodyPr/>
                    <a:lstStyle/>
                    <a:p>
                      <a:endParaRPr lang="es-VE"/>
                    </a:p>
                  </a:txBody>
                  <a:tcPr/>
                </a:tc>
                <a:tc hMerge="1" vMerge="1">
                  <a:txBody>
                    <a:bodyPr/>
                    <a:lstStyle/>
                    <a:p>
                      <a:endParaRPr lang="es-VE"/>
                    </a:p>
                  </a:txBody>
                  <a:tcPr/>
                </a:tc>
                <a:tc hMerge="1" vMerge="1">
                  <a:txBody>
                    <a:bodyPr/>
                    <a:lstStyle/>
                    <a:p>
                      <a:endParaRPr lang="es-VE"/>
                    </a:p>
                  </a:txBody>
                  <a:tcPr/>
                </a:tc>
                <a:tc gridSpan="5" vMerge="1">
                  <a:txBody>
                    <a:bodyPr/>
                    <a:lstStyle/>
                    <a:p>
                      <a:endParaRPr lang="es-VE"/>
                    </a:p>
                  </a:txBody>
                  <a:tcPr/>
                </a:tc>
                <a:tc hMerge="1" vMerge="1">
                  <a:txBody>
                    <a:bodyPr/>
                    <a:lstStyle/>
                    <a:p>
                      <a:endParaRPr lang="es-VE"/>
                    </a:p>
                  </a:txBody>
                  <a:tcPr/>
                </a:tc>
                <a:tc hMerge="1" vMerge="1">
                  <a:txBody>
                    <a:bodyPr/>
                    <a:lstStyle/>
                    <a:p>
                      <a:endParaRPr lang="es-VE"/>
                    </a:p>
                  </a:txBody>
                  <a:tcPr/>
                </a:tc>
                <a:tc hMerge="1" vMerge="1">
                  <a:txBody>
                    <a:bodyPr/>
                    <a:lstStyle/>
                    <a:p>
                      <a:endParaRPr lang="es-VE"/>
                    </a:p>
                  </a:txBody>
                  <a:tcPr/>
                </a:tc>
                <a:tc hMerge="1" vMerge="1">
                  <a:txBody>
                    <a:bodyPr/>
                    <a:lstStyle/>
                    <a:p>
                      <a:endParaRPr lang="es-VE"/>
                    </a:p>
                  </a:txBody>
                  <a:tcPr/>
                </a:tc>
                <a:tc gridSpan="5" vMerge="1">
                  <a:txBody>
                    <a:bodyPr/>
                    <a:lstStyle/>
                    <a:p>
                      <a:endParaRPr lang="es-VE"/>
                    </a:p>
                  </a:txBody>
                  <a:tcPr/>
                </a:tc>
                <a:tc hMerge="1" vMerge="1">
                  <a:txBody>
                    <a:bodyPr/>
                    <a:lstStyle/>
                    <a:p>
                      <a:endParaRPr lang="es-VE"/>
                    </a:p>
                  </a:txBody>
                  <a:tcPr/>
                </a:tc>
                <a:tc hMerge="1" vMerge="1">
                  <a:txBody>
                    <a:bodyPr/>
                    <a:lstStyle/>
                    <a:p>
                      <a:endParaRPr lang="es-VE"/>
                    </a:p>
                  </a:txBody>
                  <a:tcPr/>
                </a:tc>
                <a:tc hMerge="1" vMerge="1">
                  <a:txBody>
                    <a:bodyPr/>
                    <a:lstStyle/>
                    <a:p>
                      <a:endParaRPr lang="es-VE"/>
                    </a:p>
                  </a:txBody>
                  <a:tcPr/>
                </a:tc>
                <a:tc hMerge="1" vMerge="1">
                  <a:txBody>
                    <a:bodyPr/>
                    <a:lstStyle/>
                    <a:p>
                      <a:endParaRPr lang="es-VE"/>
                    </a:p>
                  </a:txBody>
                  <a:tcPr/>
                </a:tc>
              </a:tr>
              <a:tr h="384190">
                <a:tc>
                  <a:txBody>
                    <a:bodyPr/>
                    <a:lstStyle/>
                    <a:p>
                      <a:pPr algn="ctr" fontAlgn="b"/>
                      <a:r>
                        <a:rPr lang="es-VE" sz="1050" u="none" strike="noStrike" dirty="0"/>
                        <a:t>Nº</a:t>
                      </a:r>
                      <a:endParaRPr lang="es-VE" sz="1050" b="0"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CÉDULA</a:t>
                      </a:r>
                      <a:endParaRPr lang="es-VE" sz="1050" b="0"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APELLIDO</a:t>
                      </a:r>
                      <a:endParaRPr lang="es-VE" sz="1050" b="0"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NOMBRE</a:t>
                      </a:r>
                      <a:endParaRPr lang="es-VE" sz="1050" b="0"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5</a:t>
                      </a:r>
                      <a:endParaRPr lang="es-VE" sz="1050" b="0"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4</a:t>
                      </a:r>
                      <a:endParaRPr lang="es-VE" sz="1050" b="0"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a:t>3</a:t>
                      </a:r>
                      <a:endParaRPr lang="es-VE" sz="1050" b="0" i="0" u="none" strike="noStrike">
                        <a:solidFill>
                          <a:srgbClr val="000000"/>
                        </a:solidFill>
                        <a:latin typeface="Times New Roman"/>
                      </a:endParaRPr>
                    </a:p>
                  </a:txBody>
                  <a:tcPr marL="6016" marR="6016" marT="6016" marB="0" anchor="ctr"/>
                </a:tc>
                <a:tc>
                  <a:txBody>
                    <a:bodyPr/>
                    <a:lstStyle/>
                    <a:p>
                      <a:pPr algn="ctr" fontAlgn="b"/>
                      <a:r>
                        <a:rPr lang="es-VE" sz="1050" u="none" strike="noStrike"/>
                        <a:t>2</a:t>
                      </a:r>
                      <a:endParaRPr lang="es-VE" sz="1050" b="0" i="0" u="none" strike="noStrike">
                        <a:solidFill>
                          <a:srgbClr val="000000"/>
                        </a:solidFill>
                        <a:latin typeface="Times New Roman"/>
                      </a:endParaRPr>
                    </a:p>
                  </a:txBody>
                  <a:tcPr marL="6016" marR="6016" marT="6016" marB="0" anchor="ctr"/>
                </a:tc>
                <a:tc>
                  <a:txBody>
                    <a:bodyPr/>
                    <a:lstStyle/>
                    <a:p>
                      <a:pPr algn="ctr" fontAlgn="b"/>
                      <a:r>
                        <a:rPr lang="es-VE" sz="1050" u="none" strike="noStrike"/>
                        <a:t>1</a:t>
                      </a:r>
                      <a:endParaRPr lang="es-VE" sz="1050" b="0" i="0" u="none" strike="noStrike">
                        <a:solidFill>
                          <a:srgbClr val="000000"/>
                        </a:solidFill>
                        <a:latin typeface="Times New Roman"/>
                      </a:endParaRPr>
                    </a:p>
                  </a:txBody>
                  <a:tcPr marL="6016" marR="6016" marT="6016" marB="0" anchor="ctr"/>
                </a:tc>
                <a:tc>
                  <a:txBody>
                    <a:bodyPr/>
                    <a:lstStyle/>
                    <a:p>
                      <a:pPr algn="ctr" fontAlgn="b"/>
                      <a:r>
                        <a:rPr lang="es-VE" sz="1050" u="none" strike="noStrike"/>
                        <a:t>5</a:t>
                      </a:r>
                      <a:endParaRPr lang="es-VE" sz="1050" b="0" i="0" u="none" strike="noStrike">
                        <a:solidFill>
                          <a:srgbClr val="000000"/>
                        </a:solidFill>
                        <a:latin typeface="Times New Roman"/>
                      </a:endParaRPr>
                    </a:p>
                  </a:txBody>
                  <a:tcPr marL="6016" marR="6016" marT="6016" marB="0" anchor="ctr"/>
                </a:tc>
                <a:tc>
                  <a:txBody>
                    <a:bodyPr/>
                    <a:lstStyle/>
                    <a:p>
                      <a:pPr algn="ctr" fontAlgn="b"/>
                      <a:r>
                        <a:rPr lang="es-VE" sz="1050" u="none" strike="noStrike"/>
                        <a:t>4</a:t>
                      </a:r>
                      <a:endParaRPr lang="es-VE" sz="1050" b="0" i="0" u="none" strike="noStrike">
                        <a:solidFill>
                          <a:srgbClr val="000000"/>
                        </a:solidFill>
                        <a:latin typeface="Times New Roman"/>
                      </a:endParaRPr>
                    </a:p>
                  </a:txBody>
                  <a:tcPr marL="6016" marR="6016" marT="6016" marB="0" anchor="ctr"/>
                </a:tc>
                <a:tc>
                  <a:txBody>
                    <a:bodyPr/>
                    <a:lstStyle/>
                    <a:p>
                      <a:pPr algn="ctr" fontAlgn="b"/>
                      <a:r>
                        <a:rPr lang="es-VE" sz="1050" u="none" strike="noStrike"/>
                        <a:t>3</a:t>
                      </a:r>
                      <a:endParaRPr lang="es-VE" sz="1050" b="0" i="0" u="none" strike="noStrike">
                        <a:solidFill>
                          <a:srgbClr val="000000"/>
                        </a:solidFill>
                        <a:latin typeface="Times New Roman"/>
                      </a:endParaRPr>
                    </a:p>
                  </a:txBody>
                  <a:tcPr marL="6016" marR="6016" marT="6016" marB="0" anchor="ctr"/>
                </a:tc>
                <a:tc>
                  <a:txBody>
                    <a:bodyPr/>
                    <a:lstStyle/>
                    <a:p>
                      <a:pPr algn="ctr" fontAlgn="b"/>
                      <a:r>
                        <a:rPr lang="es-VE" sz="1050" u="none" strike="noStrike"/>
                        <a:t>2</a:t>
                      </a:r>
                      <a:endParaRPr lang="es-VE" sz="1050" b="0" i="0" u="none" strike="noStrike">
                        <a:solidFill>
                          <a:srgbClr val="000000"/>
                        </a:solidFill>
                        <a:latin typeface="Times New Roman"/>
                      </a:endParaRPr>
                    </a:p>
                  </a:txBody>
                  <a:tcPr marL="6016" marR="6016" marT="6016" marB="0" anchor="ctr"/>
                </a:tc>
                <a:tc>
                  <a:txBody>
                    <a:bodyPr/>
                    <a:lstStyle/>
                    <a:p>
                      <a:pPr algn="ctr" fontAlgn="b"/>
                      <a:r>
                        <a:rPr lang="es-VE" sz="1050" u="none" strike="noStrike"/>
                        <a:t>1</a:t>
                      </a:r>
                      <a:endParaRPr lang="es-VE" sz="1050" b="0" i="0" u="none" strike="noStrike">
                        <a:solidFill>
                          <a:srgbClr val="000000"/>
                        </a:solidFill>
                        <a:latin typeface="Times New Roman"/>
                      </a:endParaRPr>
                    </a:p>
                  </a:txBody>
                  <a:tcPr marL="6016" marR="6016" marT="6016" marB="0" anchor="ctr"/>
                </a:tc>
                <a:tc>
                  <a:txBody>
                    <a:bodyPr/>
                    <a:lstStyle/>
                    <a:p>
                      <a:pPr algn="ctr" fontAlgn="b"/>
                      <a:r>
                        <a:rPr lang="es-VE" sz="1050" u="none" strike="noStrike"/>
                        <a:t>5</a:t>
                      </a:r>
                      <a:endParaRPr lang="es-VE" sz="1050" b="0" i="0" u="none" strike="noStrike">
                        <a:solidFill>
                          <a:srgbClr val="000000"/>
                        </a:solidFill>
                        <a:latin typeface="Times New Roman"/>
                      </a:endParaRPr>
                    </a:p>
                  </a:txBody>
                  <a:tcPr marL="6016" marR="6016" marT="6016" marB="0" anchor="ctr"/>
                </a:tc>
                <a:tc>
                  <a:txBody>
                    <a:bodyPr/>
                    <a:lstStyle/>
                    <a:p>
                      <a:pPr algn="ctr" fontAlgn="b"/>
                      <a:r>
                        <a:rPr lang="es-VE" sz="1050" u="none" strike="noStrike"/>
                        <a:t>4</a:t>
                      </a:r>
                      <a:endParaRPr lang="es-VE" sz="1050" b="0" i="0" u="none" strike="noStrike">
                        <a:solidFill>
                          <a:srgbClr val="000000"/>
                        </a:solidFill>
                        <a:latin typeface="Times New Roman"/>
                      </a:endParaRPr>
                    </a:p>
                  </a:txBody>
                  <a:tcPr marL="6016" marR="6016" marT="6016" marB="0" anchor="ctr"/>
                </a:tc>
                <a:tc>
                  <a:txBody>
                    <a:bodyPr/>
                    <a:lstStyle/>
                    <a:p>
                      <a:pPr algn="ctr" fontAlgn="b"/>
                      <a:r>
                        <a:rPr lang="es-VE" sz="1050" u="none" strike="noStrike"/>
                        <a:t>3</a:t>
                      </a:r>
                      <a:endParaRPr lang="es-VE" sz="1050" b="0" i="0" u="none" strike="noStrike">
                        <a:solidFill>
                          <a:srgbClr val="000000"/>
                        </a:solidFill>
                        <a:latin typeface="Times New Roman"/>
                      </a:endParaRPr>
                    </a:p>
                  </a:txBody>
                  <a:tcPr marL="6016" marR="6016" marT="6016" marB="0" anchor="ctr"/>
                </a:tc>
                <a:tc>
                  <a:txBody>
                    <a:bodyPr/>
                    <a:lstStyle/>
                    <a:p>
                      <a:pPr algn="ctr" fontAlgn="b"/>
                      <a:r>
                        <a:rPr lang="es-VE" sz="1050" u="none" strike="noStrike"/>
                        <a:t>2</a:t>
                      </a:r>
                      <a:endParaRPr lang="es-VE" sz="1050" b="0" i="0" u="none" strike="noStrike">
                        <a:solidFill>
                          <a:srgbClr val="000000"/>
                        </a:solidFill>
                        <a:latin typeface="Times New Roman"/>
                      </a:endParaRPr>
                    </a:p>
                  </a:txBody>
                  <a:tcPr marL="6016" marR="6016" marT="6016" marB="0" anchor="ctr"/>
                </a:tc>
                <a:tc>
                  <a:txBody>
                    <a:bodyPr/>
                    <a:lstStyle/>
                    <a:p>
                      <a:pPr algn="ctr" fontAlgn="b"/>
                      <a:r>
                        <a:rPr lang="es-VE" sz="1050" u="none" strike="noStrike"/>
                        <a:t>1</a:t>
                      </a:r>
                      <a:endParaRPr lang="es-VE" sz="1050" b="0" i="0" u="none" strike="noStrike">
                        <a:solidFill>
                          <a:srgbClr val="000000"/>
                        </a:solidFill>
                        <a:latin typeface="Times New Roman"/>
                      </a:endParaRPr>
                    </a:p>
                  </a:txBody>
                  <a:tcPr marL="6016" marR="6016" marT="6016" marB="0" anchor="ctr"/>
                </a:tc>
                <a:tc>
                  <a:txBody>
                    <a:bodyPr/>
                    <a:lstStyle/>
                    <a:p>
                      <a:pPr algn="ctr" fontAlgn="b"/>
                      <a:r>
                        <a:rPr lang="es-VE" sz="1050" u="none" strike="noStrike"/>
                        <a:t>5</a:t>
                      </a:r>
                      <a:endParaRPr lang="es-VE" sz="1050" b="0" i="0" u="none" strike="noStrike">
                        <a:solidFill>
                          <a:srgbClr val="000000"/>
                        </a:solidFill>
                        <a:latin typeface="Times New Roman"/>
                      </a:endParaRPr>
                    </a:p>
                  </a:txBody>
                  <a:tcPr marL="6016" marR="6016" marT="6016" marB="0" anchor="ctr"/>
                </a:tc>
                <a:tc>
                  <a:txBody>
                    <a:bodyPr/>
                    <a:lstStyle/>
                    <a:p>
                      <a:pPr algn="ctr" fontAlgn="b"/>
                      <a:r>
                        <a:rPr lang="es-VE" sz="1050" u="none" strike="noStrike"/>
                        <a:t>4</a:t>
                      </a:r>
                      <a:endParaRPr lang="es-VE" sz="1050" b="0" i="0" u="none" strike="noStrike">
                        <a:solidFill>
                          <a:srgbClr val="000000"/>
                        </a:solidFill>
                        <a:latin typeface="Times New Roman"/>
                      </a:endParaRPr>
                    </a:p>
                  </a:txBody>
                  <a:tcPr marL="6016" marR="6016" marT="6016" marB="0" anchor="ctr"/>
                </a:tc>
                <a:tc>
                  <a:txBody>
                    <a:bodyPr/>
                    <a:lstStyle/>
                    <a:p>
                      <a:pPr algn="ctr" fontAlgn="b"/>
                      <a:r>
                        <a:rPr lang="es-VE" sz="1050" u="none" strike="noStrike"/>
                        <a:t>3</a:t>
                      </a:r>
                      <a:endParaRPr lang="es-VE" sz="1050" b="0" i="0" u="none" strike="noStrike">
                        <a:solidFill>
                          <a:srgbClr val="000000"/>
                        </a:solidFill>
                        <a:latin typeface="Times New Roman"/>
                      </a:endParaRPr>
                    </a:p>
                  </a:txBody>
                  <a:tcPr marL="6016" marR="6016" marT="6016" marB="0" anchor="ctr"/>
                </a:tc>
                <a:tc>
                  <a:txBody>
                    <a:bodyPr/>
                    <a:lstStyle/>
                    <a:p>
                      <a:pPr algn="ctr" fontAlgn="b"/>
                      <a:r>
                        <a:rPr lang="es-VE" sz="1050" u="none" strike="noStrike"/>
                        <a:t>2</a:t>
                      </a:r>
                      <a:endParaRPr lang="es-VE" sz="1050" b="0" i="0" u="none" strike="noStrike">
                        <a:solidFill>
                          <a:srgbClr val="000000"/>
                        </a:solidFill>
                        <a:latin typeface="Times New Roman"/>
                      </a:endParaRPr>
                    </a:p>
                  </a:txBody>
                  <a:tcPr marL="6016" marR="6016" marT="6016" marB="0" anchor="ctr"/>
                </a:tc>
                <a:tc>
                  <a:txBody>
                    <a:bodyPr/>
                    <a:lstStyle/>
                    <a:p>
                      <a:pPr algn="ctr" fontAlgn="b"/>
                      <a:r>
                        <a:rPr lang="es-VE" sz="1050" u="none" strike="noStrike"/>
                        <a:t>1</a:t>
                      </a:r>
                      <a:endParaRPr lang="es-VE" sz="1050" b="0" i="0" u="none" strike="noStrike">
                        <a:solidFill>
                          <a:srgbClr val="000000"/>
                        </a:solidFill>
                        <a:latin typeface="Times New Roman"/>
                      </a:endParaRPr>
                    </a:p>
                  </a:txBody>
                  <a:tcPr marL="6016" marR="6016" marT="6016" marB="0" anchor="ctr"/>
                </a:tc>
              </a:tr>
              <a:tr h="274807">
                <a:tc>
                  <a:txBody>
                    <a:bodyPr/>
                    <a:lstStyle/>
                    <a:p>
                      <a:pPr algn="ctr" fontAlgn="b"/>
                      <a:r>
                        <a:rPr lang="es-VE" sz="1050" u="none" strike="noStrike"/>
                        <a:t>1</a:t>
                      </a:r>
                      <a:endParaRPr lang="es-VE" sz="1050" b="0" i="0" u="none" strike="noStrike">
                        <a:solidFill>
                          <a:srgbClr val="000000"/>
                        </a:solidFill>
                        <a:latin typeface="Times New Roman"/>
                      </a:endParaRPr>
                    </a:p>
                  </a:txBody>
                  <a:tcPr marL="6016" marR="6016" marT="6016" marB="0" anchor="ctr"/>
                </a:tc>
                <a:tc>
                  <a:txBody>
                    <a:bodyPr/>
                    <a:lstStyle/>
                    <a:p>
                      <a:pPr algn="ctr" fontAlgn="b"/>
                      <a:r>
                        <a:rPr lang="es-VE" sz="1050" u="none" strike="noStrike" dirty="0" smtClean="0"/>
                        <a:t>20.784.281</a:t>
                      </a:r>
                      <a:endParaRPr lang="es-VE" sz="1050" b="0" i="0" u="none" strike="noStrike" dirty="0">
                        <a:solidFill>
                          <a:srgbClr val="000000"/>
                        </a:solidFill>
                        <a:latin typeface="Times New Roman"/>
                      </a:endParaRPr>
                    </a:p>
                  </a:txBody>
                  <a:tcPr marL="6016" marR="6016" marT="6016" marB="0" anchor="ctr"/>
                </a:tc>
                <a:tc>
                  <a:txBody>
                    <a:bodyPr/>
                    <a:lstStyle/>
                    <a:p>
                      <a:pPr algn="ctr" fontAlgn="b"/>
                      <a:r>
                        <a:rPr lang="es-VE" sz="1000" u="none" strike="noStrike" dirty="0" smtClean="0"/>
                        <a:t>Henriquez</a:t>
                      </a:r>
                      <a:endParaRPr lang="es-VE" sz="1000" b="0" i="0" u="none" strike="noStrike" dirty="0">
                        <a:solidFill>
                          <a:srgbClr val="000000"/>
                        </a:solidFill>
                        <a:latin typeface="Arial" pitchFamily="34" charset="0"/>
                        <a:cs typeface="Arial" pitchFamily="34" charset="0"/>
                      </a:endParaRPr>
                    </a:p>
                  </a:txBody>
                  <a:tcPr marL="6016" marR="6016" marT="6016" marB="0" anchor="ctr"/>
                </a:tc>
                <a:tc>
                  <a:txBody>
                    <a:bodyPr/>
                    <a:lstStyle/>
                    <a:p>
                      <a:pPr algn="ctr" fontAlgn="b"/>
                      <a:r>
                        <a:rPr lang="es-VE" sz="1050" u="none" strike="noStrike" dirty="0" smtClean="0"/>
                        <a:t>Josvely</a:t>
                      </a:r>
                      <a:endParaRPr lang="es-VE" sz="1050" b="0" i="0" u="none" strike="noStrike" dirty="0">
                        <a:solidFill>
                          <a:srgbClr val="000000"/>
                        </a:solidFill>
                        <a:latin typeface="Times New Roman"/>
                      </a:endParaRPr>
                    </a:p>
                  </a:txBody>
                  <a:tcPr marL="6016" marR="6016" marT="6016" marB="0" anchor="ctr"/>
                </a:tc>
                <a:tc>
                  <a:txBody>
                    <a:bodyPr/>
                    <a:lstStyle/>
                    <a:p>
                      <a:pPr algn="ctr" fontAlgn="b"/>
                      <a:r>
                        <a:rPr lang="es-VE" sz="1050" b="0" i="0" u="none" strike="noStrike" dirty="0" smtClean="0">
                          <a:solidFill>
                            <a:schemeClr val="dk1"/>
                          </a:solidFill>
                          <a:latin typeface="+mn-lt"/>
                        </a:rPr>
                        <a:t>X</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b="0" i="0" u="none" strike="noStrike" dirty="0">
                          <a:solidFill>
                            <a:schemeClr val="dk1"/>
                          </a:solidFill>
                          <a:latin typeface="+mn-lt"/>
                        </a:rPr>
                        <a:t>x</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b="0" i="0" u="none" strike="noStrike" dirty="0" smtClean="0">
                          <a:solidFill>
                            <a:schemeClr val="dk1"/>
                          </a:solidFill>
                          <a:latin typeface="+mn-lt"/>
                        </a:rPr>
                        <a:t>X</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a:t> </a:t>
                      </a:r>
                      <a:endParaRPr lang="es-VE" sz="1050" b="1" i="0" u="none" strike="noStrike">
                        <a:solidFill>
                          <a:srgbClr val="000000"/>
                        </a:solidFill>
                        <a:latin typeface="Times New Roman"/>
                      </a:endParaRPr>
                    </a:p>
                  </a:txBody>
                  <a:tcPr marL="6016" marR="6016" marT="6016" marB="0" anchor="ctr"/>
                </a:tc>
                <a:tc>
                  <a:txBody>
                    <a:bodyPr/>
                    <a:lstStyle/>
                    <a:p>
                      <a:pPr algn="ctr" fontAlgn="b"/>
                      <a:r>
                        <a:rPr lang="es-VE" sz="1050" u="none" strike="noStrike"/>
                        <a:t> </a:t>
                      </a:r>
                      <a:endParaRPr lang="es-VE" sz="1050" b="1" i="0" u="none" strike="noStrike">
                        <a:solidFill>
                          <a:srgbClr val="000000"/>
                        </a:solidFill>
                        <a:latin typeface="Times New Roman"/>
                      </a:endParaRPr>
                    </a:p>
                  </a:txBody>
                  <a:tcPr marL="6016" marR="6016" marT="6016" marB="0" anchor="ctr"/>
                </a:tc>
                <a:tc>
                  <a:txBody>
                    <a:bodyPr/>
                    <a:lstStyle/>
                    <a:p>
                      <a:pPr algn="ctr" fontAlgn="b"/>
                      <a:r>
                        <a:rPr lang="es-VE" sz="1050" u="none" strike="noStrike"/>
                        <a:t> </a:t>
                      </a:r>
                      <a:endParaRPr lang="es-VE" sz="1050" b="1" i="0" u="none" strike="noStrike">
                        <a:solidFill>
                          <a:srgbClr val="000000"/>
                        </a:solidFill>
                        <a:latin typeface="Times New Roman"/>
                      </a:endParaRPr>
                    </a:p>
                  </a:txBody>
                  <a:tcPr marL="6016" marR="6016" marT="6016" marB="0" anchor="ctr"/>
                </a:tc>
                <a:tc>
                  <a:txBody>
                    <a:bodyPr/>
                    <a:lstStyle/>
                    <a:p>
                      <a:pPr algn="ctr" fontAlgn="b"/>
                      <a:r>
                        <a:rPr lang="es-VE" sz="1050" u="none" strike="noStrike"/>
                        <a:t> </a:t>
                      </a:r>
                      <a:endParaRPr lang="es-VE" sz="1050" b="1" i="0" u="none" strike="noStrike">
                        <a:solidFill>
                          <a:srgbClr val="000000"/>
                        </a:solidFill>
                        <a:latin typeface="Times New Roman"/>
                      </a:endParaRPr>
                    </a:p>
                  </a:txBody>
                  <a:tcPr marL="6016" marR="6016" marT="6016" marB="0" anchor="ctr"/>
                </a:tc>
                <a:tc>
                  <a:txBody>
                    <a:bodyPr/>
                    <a:lstStyle/>
                    <a:p>
                      <a:pPr algn="ctr" fontAlgn="b"/>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a:t> </a:t>
                      </a:r>
                      <a:endParaRPr lang="es-VE" sz="1050" b="1" i="0" u="none" strike="noStrike">
                        <a:solidFill>
                          <a:srgbClr val="000000"/>
                        </a:solidFill>
                        <a:latin typeface="Times New Roman"/>
                      </a:endParaRPr>
                    </a:p>
                  </a:txBody>
                  <a:tcPr marL="6016" marR="6016" marT="6016" marB="0" anchor="ctr"/>
                </a:tc>
                <a:tc>
                  <a:txBody>
                    <a:bodyPr/>
                    <a:lstStyle/>
                    <a:p>
                      <a:pPr algn="ctr" fontAlgn="b"/>
                      <a:r>
                        <a:rPr lang="es-VE" sz="1050" u="none" strike="noStrike"/>
                        <a:t> </a:t>
                      </a:r>
                      <a:endParaRPr lang="es-VE" sz="1050" b="0" i="0" u="none" strike="noStrike">
                        <a:solidFill>
                          <a:srgbClr val="000000"/>
                        </a:solidFill>
                        <a:latin typeface="Times New Roman"/>
                      </a:endParaRPr>
                    </a:p>
                  </a:txBody>
                  <a:tcPr marL="6016" marR="6016" marT="6016" marB="0" anchor="ctr"/>
                </a:tc>
                <a:tc>
                  <a:txBody>
                    <a:bodyPr/>
                    <a:lstStyle/>
                    <a:p>
                      <a:pPr algn="ctr" fontAlgn="b"/>
                      <a:r>
                        <a:rPr lang="es-VE" sz="1050" u="none" strike="noStrike"/>
                        <a:t> </a:t>
                      </a:r>
                      <a:endParaRPr lang="es-VE" sz="1050" b="0" i="0" u="none" strike="noStrike">
                        <a:solidFill>
                          <a:srgbClr val="000000"/>
                        </a:solidFill>
                        <a:latin typeface="Times New Roman"/>
                      </a:endParaRPr>
                    </a:p>
                  </a:txBody>
                  <a:tcPr marL="6016" marR="6016" marT="6016" marB="0" anchor="ctr"/>
                </a:tc>
                <a:tc>
                  <a:txBody>
                    <a:bodyPr/>
                    <a:lstStyle/>
                    <a:p>
                      <a:pPr algn="ctr" fontAlgn="b"/>
                      <a:r>
                        <a:rPr lang="es-VE" sz="1050" u="none" strike="noStrike"/>
                        <a:t> </a:t>
                      </a:r>
                      <a:endParaRPr lang="es-VE" sz="1050" b="0" i="0" u="none" strike="noStrike">
                        <a:solidFill>
                          <a:srgbClr val="000000"/>
                        </a:solidFill>
                        <a:latin typeface="Times New Roman"/>
                      </a:endParaRPr>
                    </a:p>
                  </a:txBody>
                  <a:tcPr marL="6016" marR="6016" marT="6016" marB="0" anchor="ctr"/>
                </a:tc>
              </a:tr>
              <a:tr h="322964">
                <a:tc>
                  <a:txBody>
                    <a:bodyPr/>
                    <a:lstStyle/>
                    <a:p>
                      <a:pPr algn="ctr" fontAlgn="b"/>
                      <a:r>
                        <a:rPr lang="es-VE" sz="1050" u="none" strike="noStrike"/>
                        <a:t>2</a:t>
                      </a:r>
                      <a:endParaRPr lang="es-VE" sz="1050" b="0" i="0" u="none" strike="noStrike">
                        <a:solidFill>
                          <a:srgbClr val="000000"/>
                        </a:solidFill>
                        <a:latin typeface="Times New Roman"/>
                      </a:endParaRPr>
                    </a:p>
                  </a:txBody>
                  <a:tcPr marL="6016" marR="6016" marT="6016" marB="0" anchor="ctr"/>
                </a:tc>
                <a:tc>
                  <a:txBody>
                    <a:bodyPr/>
                    <a:lstStyle/>
                    <a:p>
                      <a:pPr algn="ctr" fontAlgn="b"/>
                      <a:r>
                        <a:rPr lang="es-VE" sz="1050" u="none" strike="noStrike" dirty="0" smtClean="0"/>
                        <a:t>12.879.404</a:t>
                      </a:r>
                      <a:endParaRPr lang="es-VE" sz="1050" b="0"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smtClean="0"/>
                        <a:t>Figueroa</a:t>
                      </a:r>
                      <a:endParaRPr lang="es-VE" sz="1050" b="0"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smtClean="0"/>
                        <a:t>Carla</a:t>
                      </a:r>
                      <a:endParaRPr lang="es-VE" sz="1050" b="0"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smtClean="0"/>
                        <a:t>X</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b="0" i="0" u="none" strike="noStrike" dirty="0" smtClean="0">
                          <a:solidFill>
                            <a:schemeClr val="dk1"/>
                          </a:solidFill>
                          <a:latin typeface="+mn-lt"/>
                        </a:rPr>
                        <a:t>X</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b="0" i="0" u="none" strike="noStrike" dirty="0" smtClean="0">
                          <a:solidFill>
                            <a:schemeClr val="dk1"/>
                          </a:solidFill>
                          <a:latin typeface="+mn-lt"/>
                        </a:rPr>
                        <a:t>X</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r>
                        <a:rPr lang="es-VE" sz="1050" u="none" strike="noStrike" dirty="0" smtClean="0"/>
                        <a:t>x</a:t>
                      </a:r>
                      <a:endParaRPr lang="es-VE" sz="1050" b="1" i="0" u="none" strike="noStrike" dirty="0">
                        <a:solidFill>
                          <a:srgbClr val="000000"/>
                        </a:solidFill>
                        <a:latin typeface="Times New Roman"/>
                      </a:endParaRPr>
                    </a:p>
                  </a:txBody>
                  <a:tcPr marL="6016" marR="6016" marT="6016" marB="0" anchor="ctr"/>
                </a:tc>
                <a:tc>
                  <a:txBody>
                    <a:bodyPr/>
                    <a:lstStyle/>
                    <a:p>
                      <a:pPr algn="ctr" fontAlgn="b"/>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0"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0"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a:t> </a:t>
                      </a:r>
                      <a:endParaRPr lang="es-VE" sz="1050" b="0" i="0" u="none" strike="noStrike">
                        <a:solidFill>
                          <a:srgbClr val="000000"/>
                        </a:solidFill>
                        <a:latin typeface="Times New Roman"/>
                      </a:endParaRPr>
                    </a:p>
                  </a:txBody>
                  <a:tcPr marL="6016" marR="6016" marT="6016" marB="0" anchor="ctr"/>
                </a:tc>
              </a:tr>
              <a:tr h="274807">
                <a:tc>
                  <a:txBody>
                    <a:bodyPr/>
                    <a:lstStyle/>
                    <a:p>
                      <a:pPr algn="ctr" fontAlgn="b"/>
                      <a:r>
                        <a:rPr lang="es-VE" sz="1050" b="0" i="0" u="none" strike="noStrike" dirty="0" smtClean="0">
                          <a:solidFill>
                            <a:schemeClr val="dk1"/>
                          </a:solidFill>
                          <a:latin typeface="+mn-lt"/>
                        </a:rPr>
                        <a:t>3</a:t>
                      </a:r>
                      <a:endParaRPr lang="es-VE" sz="1050" b="0" i="0" u="none" strike="noStrike" dirty="0">
                        <a:solidFill>
                          <a:srgbClr val="000000"/>
                        </a:solidFill>
                        <a:latin typeface="Times New Roman"/>
                      </a:endParaRPr>
                    </a:p>
                  </a:txBody>
                  <a:tcPr marL="6016" marR="6016" marT="6016" marB="0" anchor="ctr"/>
                </a:tc>
                <a:tc>
                  <a:txBody>
                    <a:bodyPr/>
                    <a:lstStyle/>
                    <a:p>
                      <a:pPr algn="ctr" fontAlgn="b"/>
                      <a:r>
                        <a:rPr lang="es-VE" sz="1050" b="0" i="0" u="none" strike="noStrike" dirty="0" smtClean="0">
                          <a:solidFill>
                            <a:srgbClr val="000000"/>
                          </a:solidFill>
                          <a:latin typeface="Times New Roman"/>
                        </a:rPr>
                        <a:t>6553394</a:t>
                      </a:r>
                      <a:endParaRPr lang="es-VE" sz="1050" b="0"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smtClean="0"/>
                        <a:t>García</a:t>
                      </a:r>
                      <a:endParaRPr lang="es-VE" sz="1050" b="0"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smtClean="0"/>
                        <a:t>Bruno</a:t>
                      </a:r>
                      <a:endParaRPr lang="es-VE" sz="1050" b="0" i="0" u="none" strike="noStrike" dirty="0">
                        <a:solidFill>
                          <a:srgbClr val="000000"/>
                        </a:solidFill>
                        <a:latin typeface="Times New Roman"/>
                      </a:endParaRPr>
                    </a:p>
                  </a:txBody>
                  <a:tcPr marL="6016" marR="6016" marT="6016" marB="0" anchor="ctr"/>
                </a:tc>
                <a:tc>
                  <a:txBody>
                    <a:bodyPr/>
                    <a:lstStyle/>
                    <a:p>
                      <a:pPr algn="ctr" fontAlgn="b"/>
                      <a:r>
                        <a:rPr lang="es-VE" sz="1050" b="1" i="0" u="none" strike="noStrike" dirty="0" smtClean="0">
                          <a:solidFill>
                            <a:srgbClr val="000000"/>
                          </a:solidFill>
                          <a:latin typeface="Times New Roman"/>
                        </a:rPr>
                        <a:t>X</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b="0" i="0" u="none" strike="noStrike" dirty="0" smtClean="0">
                          <a:solidFill>
                            <a:schemeClr val="dk1"/>
                          </a:solidFill>
                          <a:latin typeface="+mn-lt"/>
                        </a:rPr>
                        <a:t>X</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b="0" i="0" u="none" strike="noStrike" dirty="0">
                          <a:solidFill>
                            <a:schemeClr val="dk1"/>
                          </a:solidFill>
                          <a:latin typeface="+mn-lt"/>
                        </a:rPr>
                        <a:t>x</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b="0" i="0" u="none" strike="noStrike" dirty="0" smtClean="0">
                          <a:solidFill>
                            <a:schemeClr val="dk1"/>
                          </a:solidFill>
                          <a:latin typeface="+mn-lt"/>
                        </a:rPr>
                        <a:t>X</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1"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0"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0" i="0" u="none" strike="noStrike" dirty="0">
                        <a:solidFill>
                          <a:srgbClr val="000000"/>
                        </a:solidFill>
                        <a:latin typeface="Times New Roman"/>
                      </a:endParaRPr>
                    </a:p>
                  </a:txBody>
                  <a:tcPr marL="6016" marR="6016" marT="6016" marB="0" anchor="ctr"/>
                </a:tc>
                <a:tc>
                  <a:txBody>
                    <a:bodyPr/>
                    <a:lstStyle/>
                    <a:p>
                      <a:pPr algn="ctr" fontAlgn="b"/>
                      <a:r>
                        <a:rPr lang="es-VE" sz="1050" u="none" strike="noStrike" dirty="0"/>
                        <a:t> </a:t>
                      </a:r>
                      <a:endParaRPr lang="es-VE" sz="1050" b="0" i="0" u="none" strike="noStrike" dirty="0">
                        <a:solidFill>
                          <a:srgbClr val="000000"/>
                        </a:solidFill>
                        <a:latin typeface="Times New Roman"/>
                      </a:endParaRPr>
                    </a:p>
                  </a:txBody>
                  <a:tcPr marL="6016" marR="6016" marT="6016" marB="0" anchor="ctr"/>
                </a:tc>
              </a:tr>
            </a:tbl>
          </a:graphicData>
        </a:graphic>
      </p:graphicFrame>
      <p:graphicFrame>
        <p:nvGraphicFramePr>
          <p:cNvPr id="9" name="8 Tabla"/>
          <p:cNvGraphicFramePr>
            <a:graphicFrameLocks noGrp="1"/>
          </p:cNvGraphicFramePr>
          <p:nvPr/>
        </p:nvGraphicFramePr>
        <p:xfrm>
          <a:off x="285720" y="3786190"/>
          <a:ext cx="8358247" cy="1766246"/>
        </p:xfrm>
        <a:graphic>
          <a:graphicData uri="http://schemas.openxmlformats.org/drawingml/2006/table">
            <a:tbl>
              <a:tblPr>
                <a:tableStyleId>{69C7853C-536D-4A76-A0AE-DD22124D55A5}</a:tableStyleId>
              </a:tblPr>
              <a:tblGrid>
                <a:gridCol w="679108"/>
                <a:gridCol w="1184085"/>
                <a:gridCol w="1880605"/>
                <a:gridCol w="1328300"/>
                <a:gridCol w="3286149"/>
              </a:tblGrid>
              <a:tr h="347741">
                <a:tc>
                  <a:txBody>
                    <a:bodyPr/>
                    <a:lstStyle/>
                    <a:p>
                      <a:pPr algn="ctr" fontAlgn="t"/>
                      <a:r>
                        <a:rPr lang="es-VE" sz="1200" u="none" strike="noStrike" dirty="0"/>
                        <a:t>Nº</a:t>
                      </a:r>
                      <a:endParaRPr lang="es-VE" sz="1200" b="1" i="0" u="none" strike="noStrike" dirty="0">
                        <a:solidFill>
                          <a:srgbClr val="000000"/>
                        </a:solidFill>
                        <a:latin typeface="Times New Roman"/>
                      </a:endParaRPr>
                    </a:p>
                  </a:txBody>
                  <a:tcPr marL="9525" marR="9525" marT="9525" marB="0" anchor="ctr"/>
                </a:tc>
                <a:tc>
                  <a:txBody>
                    <a:bodyPr/>
                    <a:lstStyle/>
                    <a:p>
                      <a:pPr algn="ctr" fontAlgn="t"/>
                      <a:r>
                        <a:rPr lang="es-VE" sz="1200" u="none" strike="noStrike"/>
                        <a:t>CÉDULA</a:t>
                      </a:r>
                      <a:endParaRPr lang="es-VE" sz="1200" b="1" i="0" u="none" strike="noStrike">
                        <a:solidFill>
                          <a:srgbClr val="000000"/>
                        </a:solidFill>
                        <a:latin typeface="Times New Roman"/>
                      </a:endParaRPr>
                    </a:p>
                  </a:txBody>
                  <a:tcPr marL="9525" marR="9525" marT="9525" marB="0" anchor="ctr"/>
                </a:tc>
                <a:tc>
                  <a:txBody>
                    <a:bodyPr/>
                    <a:lstStyle/>
                    <a:p>
                      <a:pPr algn="ctr" fontAlgn="t"/>
                      <a:r>
                        <a:rPr lang="es-VE" sz="1200" u="none" strike="noStrike" dirty="0"/>
                        <a:t>APELLIDO Y NOMBRE</a:t>
                      </a:r>
                      <a:endParaRPr lang="es-VE" sz="1200" b="1" i="0" u="none" strike="noStrike" dirty="0">
                        <a:solidFill>
                          <a:srgbClr val="000000"/>
                        </a:solidFill>
                        <a:latin typeface="Times New Roman"/>
                      </a:endParaRPr>
                    </a:p>
                  </a:txBody>
                  <a:tcPr marL="9525" marR="9525" marT="9525" marB="0" anchor="ctr"/>
                </a:tc>
                <a:tc>
                  <a:txBody>
                    <a:bodyPr/>
                    <a:lstStyle/>
                    <a:p>
                      <a:pPr algn="ctr" fontAlgn="t"/>
                      <a:r>
                        <a:rPr lang="es-VE" sz="1200" u="none" strike="noStrike"/>
                        <a:t>ESCALA ORDINAL</a:t>
                      </a:r>
                      <a:endParaRPr lang="es-VE" sz="1200" b="1" i="0" u="none" strike="noStrike">
                        <a:solidFill>
                          <a:srgbClr val="000000"/>
                        </a:solidFill>
                        <a:latin typeface="Times New Roman"/>
                      </a:endParaRPr>
                    </a:p>
                  </a:txBody>
                  <a:tcPr marL="9525" marR="9525" marT="9525" marB="0" anchor="ctr"/>
                </a:tc>
                <a:tc>
                  <a:txBody>
                    <a:bodyPr/>
                    <a:lstStyle/>
                    <a:p>
                      <a:pPr algn="ctr" fontAlgn="t"/>
                      <a:r>
                        <a:rPr lang="es-VE" sz="1200" u="none" strike="noStrike" dirty="0"/>
                        <a:t>DESEMPEÑO </a:t>
                      </a:r>
                      <a:endParaRPr lang="es-VE" sz="1200" b="1" i="0" u="none" strike="noStrike" dirty="0">
                        <a:solidFill>
                          <a:srgbClr val="000000"/>
                        </a:solidFill>
                        <a:latin typeface="Times New Roman"/>
                      </a:endParaRPr>
                    </a:p>
                  </a:txBody>
                  <a:tcPr marL="9525" marR="9525" marT="9525" marB="0" anchor="ctr"/>
                </a:tc>
              </a:tr>
              <a:tr h="260805">
                <a:tc>
                  <a:txBody>
                    <a:bodyPr/>
                    <a:lstStyle/>
                    <a:p>
                      <a:pPr algn="ctr" fontAlgn="b"/>
                      <a:r>
                        <a:rPr lang="es-VE" sz="1200" u="none" strike="noStrike"/>
                        <a:t>1</a:t>
                      </a:r>
                      <a:endParaRPr lang="es-VE" sz="1200" b="0" i="0" u="none" strike="noStrike">
                        <a:solidFill>
                          <a:srgbClr val="000000"/>
                        </a:solidFill>
                        <a:latin typeface="Times New Roman"/>
                      </a:endParaRPr>
                    </a:p>
                  </a:txBody>
                  <a:tcPr marL="9525" marR="9525" marT="9525" marB="0" anchor="ctr"/>
                </a:tc>
                <a:tc>
                  <a:txBody>
                    <a:bodyPr/>
                    <a:lstStyle/>
                    <a:p>
                      <a:pPr algn="ctr" fontAlgn="b"/>
                      <a:r>
                        <a:rPr lang="es-VE" sz="1200" u="none" strike="noStrike" dirty="0" smtClean="0"/>
                        <a:t>20.784.281</a:t>
                      </a:r>
                      <a:endParaRPr lang="es-VE" sz="1200" b="0" i="0" u="none" strike="noStrike" dirty="0">
                        <a:solidFill>
                          <a:srgbClr val="000000"/>
                        </a:solidFill>
                        <a:latin typeface="Times New Roman"/>
                      </a:endParaRPr>
                    </a:p>
                  </a:txBody>
                  <a:tcPr marL="9525" marR="9525" marT="9525" marB="0" anchor="ctr"/>
                </a:tc>
                <a:tc>
                  <a:txBody>
                    <a:bodyPr/>
                    <a:lstStyle/>
                    <a:p>
                      <a:pPr algn="ctr" fontAlgn="b"/>
                      <a:r>
                        <a:rPr lang="es-VE" sz="1200" u="none" strike="noStrike" dirty="0" smtClean="0"/>
                        <a:t>Henriquez Josvely</a:t>
                      </a:r>
                      <a:endParaRPr lang="es-VE" sz="1200" b="0" i="0" u="none" strike="noStrike" dirty="0">
                        <a:solidFill>
                          <a:srgbClr val="000000"/>
                        </a:solidFill>
                        <a:latin typeface="Times New Roman"/>
                      </a:endParaRPr>
                    </a:p>
                  </a:txBody>
                  <a:tcPr marL="9525" marR="9525" marT="9525" marB="0" anchor="ctr"/>
                </a:tc>
                <a:tc>
                  <a:txBody>
                    <a:bodyPr/>
                    <a:lstStyle/>
                    <a:p>
                      <a:pPr algn="ctr" fontAlgn="b"/>
                      <a:r>
                        <a:rPr lang="es-VE" sz="1200" u="none" strike="noStrike" dirty="0"/>
                        <a:t>5</a:t>
                      </a:r>
                      <a:endParaRPr lang="es-VE" sz="1200" b="0" i="0" u="none" strike="noStrike" dirty="0">
                        <a:solidFill>
                          <a:srgbClr val="000000"/>
                        </a:solidFill>
                        <a:latin typeface="Times New Roman"/>
                      </a:endParaRPr>
                    </a:p>
                  </a:txBody>
                  <a:tcPr marL="9525" marR="9525" marT="9525" marB="0" anchor="ctr"/>
                </a:tc>
                <a:tc>
                  <a:txBody>
                    <a:bodyPr/>
                    <a:lstStyle/>
                    <a:p>
                      <a:pPr algn="ctr" fontAlgn="b"/>
                      <a:r>
                        <a:rPr lang="es-VE" sz="1200" u="none" strike="noStrike"/>
                        <a:t>EXCELENTE</a:t>
                      </a:r>
                      <a:endParaRPr lang="es-VE" sz="1200" b="0" i="0" u="none" strike="noStrike">
                        <a:solidFill>
                          <a:srgbClr val="000000"/>
                        </a:solidFill>
                        <a:latin typeface="Times New Roman"/>
                      </a:endParaRPr>
                    </a:p>
                  </a:txBody>
                  <a:tcPr marL="9525" marR="9525" marT="9525" marB="0" anchor="ctr"/>
                </a:tc>
              </a:tr>
              <a:tr h="286886">
                <a:tc>
                  <a:txBody>
                    <a:bodyPr/>
                    <a:lstStyle/>
                    <a:p>
                      <a:pPr algn="ctr" fontAlgn="b"/>
                      <a:r>
                        <a:rPr lang="es-VE" sz="1200" u="none" strike="noStrike"/>
                        <a:t>2</a:t>
                      </a:r>
                      <a:endParaRPr lang="es-VE" sz="1200" b="0" i="0" u="none" strike="noStrike">
                        <a:solidFill>
                          <a:srgbClr val="000000"/>
                        </a:solidFill>
                        <a:latin typeface="Times New Roman"/>
                      </a:endParaRPr>
                    </a:p>
                  </a:txBody>
                  <a:tcPr marL="9525" marR="9525" marT="9525" marB="0" anchor="ctr"/>
                </a:tc>
                <a:tc>
                  <a:txBody>
                    <a:bodyPr/>
                    <a:lstStyle/>
                    <a:p>
                      <a:pPr algn="ctr" fontAlgn="b"/>
                      <a:r>
                        <a:rPr lang="es-VE" sz="1200" u="none" strike="noStrike" dirty="0" smtClean="0"/>
                        <a:t>12.879.404</a:t>
                      </a:r>
                      <a:endParaRPr lang="es-VE" sz="1200" b="0" i="0" u="none" strike="noStrike" dirty="0">
                        <a:solidFill>
                          <a:srgbClr val="000000"/>
                        </a:solidFill>
                        <a:latin typeface="Times New Roman"/>
                      </a:endParaRPr>
                    </a:p>
                  </a:txBody>
                  <a:tcPr marL="9525" marR="9525" marT="9525" marB="0" anchor="ctr"/>
                </a:tc>
                <a:tc>
                  <a:txBody>
                    <a:bodyPr/>
                    <a:lstStyle/>
                    <a:p>
                      <a:pPr algn="ctr" fontAlgn="b"/>
                      <a:r>
                        <a:rPr lang="es-VE" sz="1200" u="none" strike="noStrike" dirty="0" smtClean="0"/>
                        <a:t>Figueroa Carla</a:t>
                      </a:r>
                      <a:endParaRPr lang="es-VE" sz="1200" b="0" i="0" u="none" strike="noStrike" dirty="0">
                        <a:solidFill>
                          <a:srgbClr val="000000"/>
                        </a:solidFill>
                        <a:latin typeface="Times New Roman"/>
                      </a:endParaRPr>
                    </a:p>
                  </a:txBody>
                  <a:tcPr marL="9525" marR="9525" marT="9525" marB="0" anchor="ctr"/>
                </a:tc>
                <a:tc>
                  <a:txBody>
                    <a:bodyPr/>
                    <a:lstStyle/>
                    <a:p>
                      <a:pPr algn="ctr" fontAlgn="b"/>
                      <a:r>
                        <a:rPr lang="es-VE" sz="1200" b="0" i="0" u="none" strike="noStrike" dirty="0" smtClean="0">
                          <a:solidFill>
                            <a:srgbClr val="000000"/>
                          </a:solidFill>
                          <a:latin typeface="Times New Roman"/>
                        </a:rPr>
                        <a:t>5</a:t>
                      </a:r>
                      <a:endParaRPr lang="es-VE" sz="1200" b="0" i="0" u="none" strike="noStrike" dirty="0">
                        <a:solidFill>
                          <a:srgbClr val="000000"/>
                        </a:solidFill>
                        <a:latin typeface="Times New Roman"/>
                      </a:endParaRPr>
                    </a:p>
                  </a:txBody>
                  <a:tcPr marL="9525" marR="9525" marT="9525" marB="0" anchor="ctr"/>
                </a:tc>
                <a:tc>
                  <a:txBody>
                    <a:bodyPr/>
                    <a:lstStyle/>
                    <a:p>
                      <a:pPr algn="ctr" fontAlgn="b"/>
                      <a:r>
                        <a:rPr lang="es-VE" sz="1200" b="0" i="0" u="none" strike="noStrike" dirty="0" smtClean="0">
                          <a:solidFill>
                            <a:srgbClr val="000000"/>
                          </a:solidFill>
                          <a:latin typeface="Times New Roman"/>
                        </a:rPr>
                        <a:t>EXCELENTE</a:t>
                      </a:r>
                      <a:endParaRPr lang="es-VE" sz="1200" b="0" i="0" u="none" strike="noStrike" dirty="0">
                        <a:solidFill>
                          <a:srgbClr val="000000"/>
                        </a:solidFill>
                        <a:latin typeface="Times New Roman"/>
                      </a:endParaRPr>
                    </a:p>
                  </a:txBody>
                  <a:tcPr marL="9525" marR="9525" marT="9525" marB="0" anchor="ctr"/>
                </a:tc>
              </a:tr>
              <a:tr h="252111">
                <a:tc>
                  <a:txBody>
                    <a:bodyPr/>
                    <a:lstStyle/>
                    <a:p>
                      <a:pPr algn="ctr" fontAlgn="b"/>
                      <a:r>
                        <a:rPr lang="es-VE" sz="1200" u="none" strike="noStrike"/>
                        <a:t>3</a:t>
                      </a:r>
                      <a:endParaRPr lang="es-VE" sz="1200" b="0" i="0" u="none" strike="noStrike">
                        <a:solidFill>
                          <a:srgbClr val="000000"/>
                        </a:solidFill>
                        <a:latin typeface="Times New Roman"/>
                      </a:endParaRPr>
                    </a:p>
                  </a:txBody>
                  <a:tcPr marL="9525" marR="9525" marT="9525" marB="0" anchor="ctr"/>
                </a:tc>
                <a:tc>
                  <a:txBody>
                    <a:bodyPr/>
                    <a:lstStyle/>
                    <a:p>
                      <a:pPr algn="ctr" fontAlgn="b"/>
                      <a:endParaRPr lang="es-VE" sz="1200" b="0" i="0" u="none" strike="noStrike" dirty="0" smtClean="0">
                        <a:solidFill>
                          <a:srgbClr val="000000"/>
                        </a:solidFill>
                        <a:latin typeface="Times New Roman"/>
                      </a:endParaRPr>
                    </a:p>
                    <a:p>
                      <a:pPr algn="ctr" fontAlgn="b"/>
                      <a:r>
                        <a:rPr lang="es-VE" sz="1200" b="0" i="0" u="none" strike="noStrike" dirty="0" smtClean="0">
                          <a:solidFill>
                            <a:srgbClr val="000000"/>
                          </a:solidFill>
                          <a:latin typeface="Times New Roman"/>
                        </a:rPr>
                        <a:t>6.553.394</a:t>
                      </a:r>
                      <a:endParaRPr lang="es-VE" sz="1200" b="0" i="0" u="none" strike="noStrike" dirty="0">
                        <a:solidFill>
                          <a:srgbClr val="000000"/>
                        </a:solidFill>
                        <a:latin typeface="Times New Roman"/>
                      </a:endParaRPr>
                    </a:p>
                  </a:txBody>
                  <a:tcPr marL="9525" marR="9525" marT="9525" marB="0" anchor="ctr"/>
                </a:tc>
                <a:tc>
                  <a:txBody>
                    <a:bodyPr/>
                    <a:lstStyle/>
                    <a:p>
                      <a:pPr algn="ctr" fontAlgn="b"/>
                      <a:r>
                        <a:rPr lang="es-VE" sz="1200" u="none" strike="noStrike" dirty="0" smtClean="0"/>
                        <a:t>García</a:t>
                      </a:r>
                      <a:r>
                        <a:rPr lang="es-VE" sz="1200" u="none" strike="noStrike" baseline="0" dirty="0" smtClean="0"/>
                        <a:t> Bruno</a:t>
                      </a:r>
                      <a:endParaRPr lang="es-VE" sz="1200" b="0" i="0" u="none" strike="noStrike" dirty="0">
                        <a:solidFill>
                          <a:srgbClr val="000000"/>
                        </a:solidFill>
                        <a:latin typeface="Times New Roman"/>
                      </a:endParaRPr>
                    </a:p>
                  </a:txBody>
                  <a:tcPr marL="9525" marR="9525" marT="9525" marB="0" anchor="ctr"/>
                </a:tc>
                <a:tc>
                  <a:txBody>
                    <a:bodyPr/>
                    <a:lstStyle/>
                    <a:p>
                      <a:pPr algn="ctr" fontAlgn="b"/>
                      <a:r>
                        <a:rPr lang="es-VE" sz="1200" b="0" i="0" u="none" strike="noStrike" dirty="0" smtClean="0">
                          <a:solidFill>
                            <a:srgbClr val="000000"/>
                          </a:solidFill>
                          <a:latin typeface="Times New Roman"/>
                        </a:rPr>
                        <a:t>5</a:t>
                      </a:r>
                      <a:endParaRPr lang="es-VE" sz="1200" b="0" i="0" u="none" strike="noStrike" dirty="0">
                        <a:solidFill>
                          <a:srgbClr val="000000"/>
                        </a:solidFill>
                        <a:latin typeface="Times New Roman"/>
                      </a:endParaRPr>
                    </a:p>
                  </a:txBody>
                  <a:tcPr marL="9525" marR="9525" marT="9525" marB="0" anchor="ctr"/>
                </a:tc>
                <a:tc>
                  <a:txBody>
                    <a:bodyPr/>
                    <a:lstStyle/>
                    <a:p>
                      <a:pPr algn="ctr" fontAlgn="b"/>
                      <a:r>
                        <a:rPr lang="es-VE" sz="1200" b="0" i="0" u="none" strike="noStrike" dirty="0" smtClean="0">
                          <a:solidFill>
                            <a:srgbClr val="000000"/>
                          </a:solidFill>
                          <a:latin typeface="Times New Roman"/>
                        </a:rPr>
                        <a:t>EXCELENTE</a:t>
                      </a:r>
                      <a:endParaRPr lang="es-VE" sz="1200" b="0" i="0" u="none" strike="noStrike" dirty="0">
                        <a:solidFill>
                          <a:srgbClr val="000000"/>
                        </a:solidFill>
                        <a:latin typeface="Times New Roman"/>
                      </a:endParaRPr>
                    </a:p>
                  </a:txBody>
                  <a:tcPr marL="9525" marR="9525" marT="9525" marB="0" anchor="ctr"/>
                </a:tc>
              </a:tr>
              <a:tr h="234724">
                <a:tc>
                  <a:txBody>
                    <a:bodyPr/>
                    <a:lstStyle/>
                    <a:p>
                      <a:pPr algn="ctr" fontAlgn="b"/>
                      <a:r>
                        <a:rPr lang="es-VE" sz="1200" u="none" strike="noStrike"/>
                        <a:t> </a:t>
                      </a:r>
                      <a:endParaRPr lang="es-VE" sz="1200" b="0" i="0" u="none" strike="noStrike">
                        <a:solidFill>
                          <a:srgbClr val="000000"/>
                        </a:solidFill>
                        <a:latin typeface="Times New Roman"/>
                      </a:endParaRPr>
                    </a:p>
                  </a:txBody>
                  <a:tcPr marL="9525" marR="9525" marT="9525" marB="0" anchor="ctr"/>
                </a:tc>
                <a:tc>
                  <a:txBody>
                    <a:bodyPr/>
                    <a:lstStyle/>
                    <a:p>
                      <a:pPr algn="ctr" fontAlgn="b"/>
                      <a:r>
                        <a:rPr lang="es-VE" sz="1200" u="none" strike="noStrike" dirty="0"/>
                        <a:t> </a:t>
                      </a:r>
                      <a:endParaRPr lang="es-VE" sz="1200" b="0" i="0" u="none" strike="noStrike" dirty="0">
                        <a:solidFill>
                          <a:srgbClr val="000000"/>
                        </a:solidFill>
                        <a:latin typeface="Times New Roman"/>
                      </a:endParaRPr>
                    </a:p>
                  </a:txBody>
                  <a:tcPr marL="9525" marR="9525" marT="9525" marB="0" anchor="ctr"/>
                </a:tc>
                <a:tc>
                  <a:txBody>
                    <a:bodyPr/>
                    <a:lstStyle/>
                    <a:p>
                      <a:pPr algn="ctr" fontAlgn="b"/>
                      <a:r>
                        <a:rPr lang="es-VE" sz="1200" u="none" strike="noStrike" dirty="0"/>
                        <a:t> </a:t>
                      </a:r>
                      <a:endParaRPr lang="es-VE" sz="1200" b="0" i="0" u="none" strike="noStrike" dirty="0">
                        <a:solidFill>
                          <a:srgbClr val="000000"/>
                        </a:solidFill>
                        <a:latin typeface="Times New Roman"/>
                      </a:endParaRPr>
                    </a:p>
                  </a:txBody>
                  <a:tcPr marL="9525" marR="9525" marT="9525" marB="0" anchor="ctr"/>
                </a:tc>
                <a:tc>
                  <a:txBody>
                    <a:bodyPr/>
                    <a:lstStyle/>
                    <a:p>
                      <a:pPr algn="ctr" fontAlgn="b"/>
                      <a:r>
                        <a:rPr lang="es-VE" sz="1200" b="0" i="0" u="none" strike="noStrike" dirty="0" smtClean="0">
                          <a:solidFill>
                            <a:srgbClr val="000000"/>
                          </a:solidFill>
                          <a:latin typeface="Times New Roman"/>
                        </a:rPr>
                        <a:t>0</a:t>
                      </a:r>
                      <a:endParaRPr lang="es-VE" sz="1200" b="0" i="0" u="none" strike="noStrike" dirty="0">
                        <a:solidFill>
                          <a:srgbClr val="000000"/>
                        </a:solidFill>
                        <a:latin typeface="Times New Roman"/>
                      </a:endParaRPr>
                    </a:p>
                  </a:txBody>
                  <a:tcPr marL="9525" marR="9525" marT="9525" marB="0" anchor="ctr"/>
                </a:tc>
                <a:tc>
                  <a:txBody>
                    <a:bodyPr/>
                    <a:lstStyle/>
                    <a:p>
                      <a:pPr algn="ctr" fontAlgn="b"/>
                      <a:r>
                        <a:rPr lang="es-VE" sz="1200" u="none" strike="noStrike"/>
                        <a:t>BAJO</a:t>
                      </a:r>
                      <a:endParaRPr lang="es-VE" sz="1200" b="0" i="0" u="none" strike="noStrike">
                        <a:solidFill>
                          <a:srgbClr val="000000"/>
                        </a:solidFill>
                        <a:latin typeface="Times New Roman"/>
                      </a:endParaRPr>
                    </a:p>
                  </a:txBody>
                  <a:tcPr marL="9525" marR="9525" marT="9525" marB="0" anchor="ctr"/>
                </a:tc>
              </a:tr>
              <a:tr h="260805">
                <a:tc>
                  <a:txBody>
                    <a:bodyPr/>
                    <a:lstStyle/>
                    <a:p>
                      <a:pPr algn="ctr" fontAlgn="b"/>
                      <a:r>
                        <a:rPr lang="es-VE" sz="1200" u="none" strike="noStrike"/>
                        <a:t> </a:t>
                      </a:r>
                      <a:endParaRPr lang="es-VE" sz="1200" b="0" i="0" u="none" strike="noStrike">
                        <a:solidFill>
                          <a:srgbClr val="000000"/>
                        </a:solidFill>
                        <a:latin typeface="Times New Roman"/>
                      </a:endParaRPr>
                    </a:p>
                  </a:txBody>
                  <a:tcPr marL="9525" marR="9525" marT="9525" marB="0" anchor="ctr"/>
                </a:tc>
                <a:tc>
                  <a:txBody>
                    <a:bodyPr/>
                    <a:lstStyle/>
                    <a:p>
                      <a:pPr algn="ctr" fontAlgn="b"/>
                      <a:r>
                        <a:rPr lang="es-VE" sz="1200" u="none" strike="noStrike"/>
                        <a:t> </a:t>
                      </a:r>
                      <a:endParaRPr lang="es-VE" sz="1200" b="0" i="0" u="none" strike="noStrike">
                        <a:solidFill>
                          <a:srgbClr val="000000"/>
                        </a:solidFill>
                        <a:latin typeface="Times New Roman"/>
                      </a:endParaRPr>
                    </a:p>
                  </a:txBody>
                  <a:tcPr marL="9525" marR="9525" marT="9525" marB="0" anchor="ctr"/>
                </a:tc>
                <a:tc>
                  <a:txBody>
                    <a:bodyPr/>
                    <a:lstStyle/>
                    <a:p>
                      <a:pPr algn="ctr" fontAlgn="b"/>
                      <a:r>
                        <a:rPr lang="es-VE" sz="1200" u="none" strike="noStrike" dirty="0"/>
                        <a:t> </a:t>
                      </a:r>
                      <a:endParaRPr lang="es-VE" sz="1200" b="0" i="0" u="none" strike="noStrike" dirty="0">
                        <a:solidFill>
                          <a:srgbClr val="000000"/>
                        </a:solidFill>
                        <a:latin typeface="Times New Roman"/>
                      </a:endParaRPr>
                    </a:p>
                  </a:txBody>
                  <a:tcPr marL="9525" marR="9525" marT="9525" marB="0" anchor="ctr"/>
                </a:tc>
                <a:tc>
                  <a:txBody>
                    <a:bodyPr/>
                    <a:lstStyle/>
                    <a:p>
                      <a:pPr algn="ctr" fontAlgn="b"/>
                      <a:r>
                        <a:rPr lang="es-VE" sz="1200" b="0" i="0" u="none" strike="noStrike" dirty="0" smtClean="0">
                          <a:solidFill>
                            <a:srgbClr val="000000"/>
                          </a:solidFill>
                          <a:latin typeface="Times New Roman"/>
                        </a:rPr>
                        <a:t>0</a:t>
                      </a:r>
                      <a:endParaRPr lang="es-VE" sz="1200" b="0" i="0" u="none" strike="noStrike" dirty="0">
                        <a:solidFill>
                          <a:srgbClr val="000000"/>
                        </a:solidFill>
                        <a:latin typeface="Times New Roman"/>
                      </a:endParaRPr>
                    </a:p>
                  </a:txBody>
                  <a:tcPr marL="9525" marR="9525" marT="9525" marB="0" anchor="ctr"/>
                </a:tc>
                <a:tc>
                  <a:txBody>
                    <a:bodyPr/>
                    <a:lstStyle/>
                    <a:p>
                      <a:pPr algn="ctr" fontAlgn="b"/>
                      <a:r>
                        <a:rPr lang="es-VE" sz="1200" u="none" strike="noStrike" dirty="0"/>
                        <a:t>MÍNIMO</a:t>
                      </a:r>
                      <a:endParaRPr lang="es-VE" sz="1200" b="0" i="0" u="none" strike="noStrike" dirty="0">
                        <a:solidFill>
                          <a:srgbClr val="000000"/>
                        </a:solidFill>
                        <a:latin typeface="Times New Roman"/>
                      </a:endParaRPr>
                    </a:p>
                  </a:txBody>
                  <a:tcPr marL="9525" marR="9525" marT="9525" marB="0" anchor="ctr"/>
                </a:tc>
              </a:tr>
            </a:tbl>
          </a:graphicData>
        </a:graphic>
      </p:graphicFrame>
    </p:spTree>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8 Tabla"/>
          <p:cNvGraphicFramePr>
            <a:graphicFrameLocks noGrp="1"/>
          </p:cNvGraphicFramePr>
          <p:nvPr/>
        </p:nvGraphicFramePr>
        <p:xfrm>
          <a:off x="571472" y="928670"/>
          <a:ext cx="6096001" cy="2102000"/>
        </p:xfrm>
        <a:graphic>
          <a:graphicData uri="http://schemas.openxmlformats.org/drawingml/2006/table">
            <a:tbl>
              <a:tblPr>
                <a:tableStyleId>{69C7853C-536D-4A76-A0AE-DD22124D55A5}</a:tableStyleId>
              </a:tblPr>
              <a:tblGrid>
                <a:gridCol w="410331"/>
                <a:gridCol w="4823670"/>
                <a:gridCol w="431000"/>
                <a:gridCol w="431000"/>
              </a:tblGrid>
              <a:tr h="215280">
                <a:tc>
                  <a:txBody>
                    <a:bodyPr/>
                    <a:lstStyle/>
                    <a:p>
                      <a:pPr algn="ctr">
                        <a:lnSpc>
                          <a:spcPct val="115000"/>
                        </a:lnSpc>
                        <a:spcAft>
                          <a:spcPts val="0"/>
                        </a:spcAft>
                      </a:pPr>
                      <a:r>
                        <a:rPr lang="es-VE" sz="1000" dirty="0"/>
                        <a:t>Nº</a:t>
                      </a:r>
                      <a:endParaRPr lang="es-VE" sz="1100" dirty="0">
                        <a:latin typeface="Calibri"/>
                        <a:ea typeface="Calibri"/>
                        <a:cs typeface="Times New Roman"/>
                      </a:endParaRPr>
                    </a:p>
                  </a:txBody>
                  <a:tcPr marL="65653" marR="65653" marT="0" marB="0"/>
                </a:tc>
                <a:tc>
                  <a:txBody>
                    <a:bodyPr/>
                    <a:lstStyle/>
                    <a:p>
                      <a:pPr algn="ctr">
                        <a:lnSpc>
                          <a:spcPct val="115000"/>
                        </a:lnSpc>
                        <a:spcAft>
                          <a:spcPts val="0"/>
                        </a:spcAft>
                      </a:pPr>
                      <a:r>
                        <a:rPr lang="es-VE" sz="1000"/>
                        <a:t>CUESTION</a:t>
                      </a:r>
                      <a:endParaRPr lang="es-VE" sz="1100">
                        <a:latin typeface="Calibri"/>
                        <a:ea typeface="Calibri"/>
                        <a:cs typeface="Times New Roman"/>
                      </a:endParaRPr>
                    </a:p>
                  </a:txBody>
                  <a:tcPr marL="65653" marR="65653" marT="0" marB="0"/>
                </a:tc>
                <a:tc>
                  <a:txBody>
                    <a:bodyPr/>
                    <a:lstStyle/>
                    <a:p>
                      <a:pPr algn="ctr">
                        <a:lnSpc>
                          <a:spcPct val="115000"/>
                        </a:lnSpc>
                        <a:spcAft>
                          <a:spcPts val="0"/>
                        </a:spcAft>
                      </a:pPr>
                      <a:r>
                        <a:rPr lang="es-VE" sz="1000"/>
                        <a:t>SI</a:t>
                      </a:r>
                      <a:endParaRPr lang="es-VE" sz="1100">
                        <a:latin typeface="Calibri"/>
                        <a:ea typeface="Calibri"/>
                        <a:cs typeface="Times New Roman"/>
                      </a:endParaRPr>
                    </a:p>
                  </a:txBody>
                  <a:tcPr marL="65653" marR="65653" marT="0" marB="0"/>
                </a:tc>
                <a:tc>
                  <a:txBody>
                    <a:bodyPr/>
                    <a:lstStyle/>
                    <a:p>
                      <a:pPr algn="ctr">
                        <a:lnSpc>
                          <a:spcPct val="115000"/>
                        </a:lnSpc>
                        <a:spcAft>
                          <a:spcPts val="0"/>
                        </a:spcAft>
                      </a:pPr>
                      <a:r>
                        <a:rPr lang="es-VE" sz="1000"/>
                        <a:t>NO</a:t>
                      </a:r>
                      <a:endParaRPr lang="es-VE" sz="1100">
                        <a:latin typeface="Calibri"/>
                        <a:ea typeface="Calibri"/>
                        <a:cs typeface="Times New Roman"/>
                      </a:endParaRPr>
                    </a:p>
                  </a:txBody>
                  <a:tcPr marL="65653" marR="65653" marT="0" marB="0"/>
                </a:tc>
              </a:tr>
              <a:tr h="184558">
                <a:tc>
                  <a:txBody>
                    <a:bodyPr/>
                    <a:lstStyle/>
                    <a:p>
                      <a:pPr algn="just">
                        <a:lnSpc>
                          <a:spcPct val="115000"/>
                        </a:lnSpc>
                        <a:spcAft>
                          <a:spcPts val="0"/>
                        </a:spcAft>
                      </a:pPr>
                      <a:r>
                        <a:rPr lang="es-VE" sz="1000"/>
                        <a:t>01</a:t>
                      </a:r>
                      <a:endParaRPr lang="es-VE" sz="1100">
                        <a:latin typeface="Calibri"/>
                        <a:ea typeface="Calibri"/>
                        <a:cs typeface="Times New Roman"/>
                      </a:endParaRPr>
                    </a:p>
                  </a:txBody>
                  <a:tcPr marL="65653" marR="65653" marT="0" marB="0"/>
                </a:tc>
                <a:tc>
                  <a:txBody>
                    <a:bodyPr/>
                    <a:lstStyle/>
                    <a:p>
                      <a:pPr algn="just">
                        <a:lnSpc>
                          <a:spcPct val="115000"/>
                        </a:lnSpc>
                        <a:spcAft>
                          <a:spcPts val="0"/>
                        </a:spcAft>
                      </a:pPr>
                      <a:r>
                        <a:rPr lang="es-VE" sz="1000"/>
                        <a:t>¿Mis compañeros de grupo tuvieron una participación activa en las labores? </a:t>
                      </a:r>
                      <a:endParaRPr lang="es-VE" sz="1100">
                        <a:latin typeface="Calibri"/>
                        <a:ea typeface="Calibri"/>
                        <a:cs typeface="Times New Roman"/>
                      </a:endParaRPr>
                    </a:p>
                  </a:txBody>
                  <a:tcPr marL="65653" marR="65653" marT="0" marB="0"/>
                </a:tc>
                <a:tc>
                  <a:txBody>
                    <a:bodyPr/>
                    <a:lstStyle/>
                    <a:p>
                      <a:pPr algn="ctr">
                        <a:lnSpc>
                          <a:spcPct val="115000"/>
                        </a:lnSpc>
                        <a:spcAft>
                          <a:spcPts val="0"/>
                        </a:spcAft>
                      </a:pPr>
                      <a:r>
                        <a:rPr lang="es-VE" sz="1100" dirty="0" smtClean="0">
                          <a:latin typeface="Calibri"/>
                          <a:ea typeface="Calibri"/>
                          <a:cs typeface="Times New Roman"/>
                        </a:rPr>
                        <a:t>X</a:t>
                      </a:r>
                      <a:endParaRPr lang="es-VE" sz="1100" dirty="0">
                        <a:latin typeface="Calibri"/>
                        <a:ea typeface="Calibri"/>
                        <a:cs typeface="Times New Roman"/>
                      </a:endParaRPr>
                    </a:p>
                  </a:txBody>
                  <a:tcPr marL="65653" marR="65653" marT="0" marB="0"/>
                </a:tc>
                <a:tc>
                  <a:txBody>
                    <a:bodyPr/>
                    <a:lstStyle/>
                    <a:p>
                      <a:pPr algn="just">
                        <a:lnSpc>
                          <a:spcPct val="115000"/>
                        </a:lnSpc>
                        <a:spcAft>
                          <a:spcPts val="0"/>
                        </a:spcAft>
                      </a:pPr>
                      <a:endParaRPr lang="es-VE" sz="1100" dirty="0">
                        <a:latin typeface="Calibri"/>
                        <a:ea typeface="Calibri"/>
                        <a:cs typeface="Times New Roman"/>
                      </a:endParaRPr>
                    </a:p>
                  </a:txBody>
                  <a:tcPr marL="65653" marR="65653" marT="0" marB="0"/>
                </a:tc>
              </a:tr>
              <a:tr h="184558">
                <a:tc>
                  <a:txBody>
                    <a:bodyPr/>
                    <a:lstStyle/>
                    <a:p>
                      <a:pPr algn="just">
                        <a:lnSpc>
                          <a:spcPct val="115000"/>
                        </a:lnSpc>
                        <a:spcAft>
                          <a:spcPts val="0"/>
                        </a:spcAft>
                      </a:pPr>
                      <a:r>
                        <a:rPr lang="es-VE" sz="1000"/>
                        <a:t>02</a:t>
                      </a:r>
                      <a:endParaRPr lang="es-VE" sz="1100">
                        <a:latin typeface="Calibri"/>
                        <a:ea typeface="Calibri"/>
                        <a:cs typeface="Times New Roman"/>
                      </a:endParaRPr>
                    </a:p>
                  </a:txBody>
                  <a:tcPr marL="65653" marR="65653" marT="0" marB="0"/>
                </a:tc>
                <a:tc>
                  <a:txBody>
                    <a:bodyPr/>
                    <a:lstStyle/>
                    <a:p>
                      <a:pPr algn="just">
                        <a:lnSpc>
                          <a:spcPct val="115000"/>
                        </a:lnSpc>
                        <a:spcAft>
                          <a:spcPts val="0"/>
                        </a:spcAft>
                      </a:pPr>
                      <a:r>
                        <a:rPr lang="es-VE" sz="1000"/>
                        <a:t>¿Asistieron a las labores programadas?</a:t>
                      </a:r>
                      <a:endParaRPr lang="es-VE" sz="1100">
                        <a:latin typeface="Calibri"/>
                        <a:ea typeface="Calibri"/>
                        <a:cs typeface="Times New Roman"/>
                      </a:endParaRPr>
                    </a:p>
                  </a:txBody>
                  <a:tcPr marL="65653" marR="65653" marT="0" marB="0"/>
                </a:tc>
                <a:tc>
                  <a:txBody>
                    <a:bodyPr/>
                    <a:lstStyle/>
                    <a:p>
                      <a:pPr algn="ctr">
                        <a:lnSpc>
                          <a:spcPct val="115000"/>
                        </a:lnSpc>
                        <a:spcAft>
                          <a:spcPts val="0"/>
                        </a:spcAft>
                      </a:pPr>
                      <a:endParaRPr lang="es-VE" sz="1100" dirty="0">
                        <a:latin typeface="Calibri"/>
                        <a:ea typeface="Calibri"/>
                        <a:cs typeface="Times New Roman"/>
                      </a:endParaRPr>
                    </a:p>
                  </a:txBody>
                  <a:tcPr marL="65653" marR="65653" marT="0" marB="0"/>
                </a:tc>
                <a:tc>
                  <a:txBody>
                    <a:bodyPr/>
                    <a:lstStyle/>
                    <a:p>
                      <a:pPr algn="just">
                        <a:lnSpc>
                          <a:spcPct val="115000"/>
                        </a:lnSpc>
                        <a:spcAft>
                          <a:spcPts val="0"/>
                        </a:spcAft>
                      </a:pPr>
                      <a:r>
                        <a:rPr lang="es-VE" sz="1100" dirty="0" smtClean="0">
                          <a:latin typeface="Calibri"/>
                          <a:ea typeface="Calibri"/>
                          <a:cs typeface="Times New Roman"/>
                        </a:rPr>
                        <a:t>X</a:t>
                      </a:r>
                      <a:endParaRPr lang="es-VE" sz="1100" dirty="0">
                        <a:latin typeface="Calibri"/>
                        <a:ea typeface="Calibri"/>
                        <a:cs typeface="Times New Roman"/>
                      </a:endParaRPr>
                    </a:p>
                  </a:txBody>
                  <a:tcPr marL="65653" marR="65653" marT="0" marB="0"/>
                </a:tc>
              </a:tr>
              <a:tr h="184558">
                <a:tc>
                  <a:txBody>
                    <a:bodyPr/>
                    <a:lstStyle/>
                    <a:p>
                      <a:pPr algn="just">
                        <a:lnSpc>
                          <a:spcPct val="115000"/>
                        </a:lnSpc>
                        <a:spcAft>
                          <a:spcPts val="0"/>
                        </a:spcAft>
                      </a:pPr>
                      <a:r>
                        <a:rPr lang="es-VE" sz="1000"/>
                        <a:t>03</a:t>
                      </a:r>
                      <a:endParaRPr lang="es-VE" sz="1100">
                        <a:latin typeface="Calibri"/>
                        <a:ea typeface="Calibri"/>
                        <a:cs typeface="Times New Roman"/>
                      </a:endParaRPr>
                    </a:p>
                  </a:txBody>
                  <a:tcPr marL="65653" marR="65653" marT="0" marB="0"/>
                </a:tc>
                <a:tc>
                  <a:txBody>
                    <a:bodyPr/>
                    <a:lstStyle/>
                    <a:p>
                      <a:pPr algn="just">
                        <a:lnSpc>
                          <a:spcPct val="115000"/>
                        </a:lnSpc>
                        <a:spcAft>
                          <a:spcPts val="0"/>
                        </a:spcAft>
                      </a:pPr>
                      <a:r>
                        <a:rPr lang="es-VE" sz="1000"/>
                        <a:t>¿Cumplieron con las actividades propuestas?</a:t>
                      </a:r>
                      <a:endParaRPr lang="es-VE" sz="1100">
                        <a:latin typeface="Calibri"/>
                        <a:ea typeface="Calibri"/>
                        <a:cs typeface="Times New Roman"/>
                      </a:endParaRPr>
                    </a:p>
                  </a:txBody>
                  <a:tcPr marL="65653" marR="65653" marT="0" marB="0"/>
                </a:tc>
                <a:tc>
                  <a:txBody>
                    <a:bodyPr/>
                    <a:lstStyle/>
                    <a:p>
                      <a:pPr algn="ctr">
                        <a:lnSpc>
                          <a:spcPct val="115000"/>
                        </a:lnSpc>
                        <a:spcAft>
                          <a:spcPts val="0"/>
                        </a:spcAft>
                      </a:pPr>
                      <a:endParaRPr lang="es-VE" sz="1100" dirty="0">
                        <a:latin typeface="Calibri"/>
                        <a:ea typeface="Calibri"/>
                        <a:cs typeface="Times New Roman"/>
                      </a:endParaRPr>
                    </a:p>
                  </a:txBody>
                  <a:tcPr marL="65653" marR="65653" marT="0" marB="0"/>
                </a:tc>
                <a:tc>
                  <a:txBody>
                    <a:bodyPr/>
                    <a:lstStyle/>
                    <a:p>
                      <a:pPr algn="just">
                        <a:lnSpc>
                          <a:spcPct val="115000"/>
                        </a:lnSpc>
                        <a:spcAft>
                          <a:spcPts val="0"/>
                        </a:spcAft>
                      </a:pPr>
                      <a:r>
                        <a:rPr lang="es-VE" sz="1100" dirty="0" smtClean="0">
                          <a:latin typeface="Calibri"/>
                          <a:ea typeface="Calibri"/>
                          <a:cs typeface="Times New Roman"/>
                        </a:rPr>
                        <a:t>X</a:t>
                      </a:r>
                      <a:endParaRPr lang="es-VE" sz="1100" dirty="0">
                        <a:latin typeface="Calibri"/>
                        <a:ea typeface="Calibri"/>
                        <a:cs typeface="Times New Roman"/>
                      </a:endParaRPr>
                    </a:p>
                  </a:txBody>
                  <a:tcPr marL="65653" marR="65653" marT="0" marB="0"/>
                </a:tc>
              </a:tr>
              <a:tr h="184558">
                <a:tc>
                  <a:txBody>
                    <a:bodyPr/>
                    <a:lstStyle/>
                    <a:p>
                      <a:pPr algn="just">
                        <a:lnSpc>
                          <a:spcPct val="115000"/>
                        </a:lnSpc>
                        <a:spcAft>
                          <a:spcPts val="0"/>
                        </a:spcAft>
                      </a:pPr>
                      <a:r>
                        <a:rPr lang="es-VE" sz="1000"/>
                        <a:t>04</a:t>
                      </a:r>
                      <a:endParaRPr lang="es-VE" sz="1100">
                        <a:latin typeface="Calibri"/>
                        <a:ea typeface="Calibri"/>
                        <a:cs typeface="Times New Roman"/>
                      </a:endParaRPr>
                    </a:p>
                  </a:txBody>
                  <a:tcPr marL="65653" marR="65653" marT="0" marB="0"/>
                </a:tc>
                <a:tc>
                  <a:txBody>
                    <a:bodyPr/>
                    <a:lstStyle/>
                    <a:p>
                      <a:pPr algn="just">
                        <a:lnSpc>
                          <a:spcPct val="115000"/>
                        </a:lnSpc>
                        <a:spcAft>
                          <a:spcPts val="0"/>
                        </a:spcAft>
                      </a:pPr>
                      <a:r>
                        <a:rPr lang="es-VE" sz="1000"/>
                        <a:t>¿Se discutió suficientemente el (los) contenido (s)?</a:t>
                      </a:r>
                      <a:endParaRPr lang="es-VE" sz="1100">
                        <a:latin typeface="Calibri"/>
                        <a:ea typeface="Calibri"/>
                        <a:cs typeface="Times New Roman"/>
                      </a:endParaRPr>
                    </a:p>
                  </a:txBody>
                  <a:tcPr marL="65653" marR="65653" marT="0" marB="0"/>
                </a:tc>
                <a:tc>
                  <a:txBody>
                    <a:bodyPr/>
                    <a:lstStyle/>
                    <a:p>
                      <a:pPr algn="ctr">
                        <a:lnSpc>
                          <a:spcPct val="115000"/>
                        </a:lnSpc>
                        <a:spcAft>
                          <a:spcPts val="0"/>
                        </a:spcAft>
                      </a:pPr>
                      <a:r>
                        <a:rPr lang="es-VE" sz="1100" dirty="0" smtClean="0">
                          <a:latin typeface="Calibri"/>
                          <a:ea typeface="Calibri"/>
                          <a:cs typeface="Times New Roman"/>
                        </a:rPr>
                        <a:t>X</a:t>
                      </a:r>
                      <a:endParaRPr lang="es-VE" sz="1100" dirty="0">
                        <a:latin typeface="Calibri"/>
                        <a:ea typeface="Calibri"/>
                        <a:cs typeface="Times New Roman"/>
                      </a:endParaRPr>
                    </a:p>
                  </a:txBody>
                  <a:tcPr marL="65653" marR="65653" marT="0" marB="0"/>
                </a:tc>
                <a:tc>
                  <a:txBody>
                    <a:bodyPr/>
                    <a:lstStyle/>
                    <a:p>
                      <a:pPr algn="just">
                        <a:lnSpc>
                          <a:spcPct val="115000"/>
                        </a:lnSpc>
                        <a:spcAft>
                          <a:spcPts val="0"/>
                        </a:spcAft>
                      </a:pPr>
                      <a:endParaRPr lang="es-VE" sz="1100" dirty="0">
                        <a:latin typeface="Calibri"/>
                        <a:ea typeface="Calibri"/>
                        <a:cs typeface="Times New Roman"/>
                      </a:endParaRPr>
                    </a:p>
                  </a:txBody>
                  <a:tcPr marL="65653" marR="65653" marT="0" marB="0"/>
                </a:tc>
              </a:tr>
              <a:tr h="184558">
                <a:tc>
                  <a:txBody>
                    <a:bodyPr/>
                    <a:lstStyle/>
                    <a:p>
                      <a:pPr algn="just">
                        <a:lnSpc>
                          <a:spcPct val="115000"/>
                        </a:lnSpc>
                        <a:spcAft>
                          <a:spcPts val="0"/>
                        </a:spcAft>
                      </a:pPr>
                      <a:r>
                        <a:rPr lang="es-VE" sz="1000"/>
                        <a:t>05</a:t>
                      </a:r>
                      <a:endParaRPr lang="es-VE" sz="1100">
                        <a:latin typeface="Calibri"/>
                        <a:ea typeface="Calibri"/>
                        <a:cs typeface="Times New Roman"/>
                      </a:endParaRPr>
                    </a:p>
                  </a:txBody>
                  <a:tcPr marL="65653" marR="65653" marT="0" marB="0"/>
                </a:tc>
                <a:tc>
                  <a:txBody>
                    <a:bodyPr/>
                    <a:lstStyle/>
                    <a:p>
                      <a:pPr algn="just">
                        <a:lnSpc>
                          <a:spcPct val="115000"/>
                        </a:lnSpc>
                        <a:spcAft>
                          <a:spcPts val="0"/>
                        </a:spcAft>
                      </a:pPr>
                      <a:r>
                        <a:rPr lang="es-VE" sz="1000"/>
                        <a:t>¿Se obtuvieron los resultados en el plazo convenido?</a:t>
                      </a:r>
                      <a:endParaRPr lang="es-VE" sz="1100">
                        <a:latin typeface="Calibri"/>
                        <a:ea typeface="Calibri"/>
                        <a:cs typeface="Times New Roman"/>
                      </a:endParaRPr>
                    </a:p>
                  </a:txBody>
                  <a:tcPr marL="65653" marR="65653" marT="0" marB="0"/>
                </a:tc>
                <a:tc>
                  <a:txBody>
                    <a:bodyPr/>
                    <a:lstStyle/>
                    <a:p>
                      <a:pPr algn="ctr">
                        <a:lnSpc>
                          <a:spcPct val="115000"/>
                        </a:lnSpc>
                        <a:spcAft>
                          <a:spcPts val="0"/>
                        </a:spcAft>
                      </a:pPr>
                      <a:endParaRPr lang="es-VE" sz="1100" dirty="0">
                        <a:latin typeface="Calibri"/>
                        <a:ea typeface="Calibri"/>
                        <a:cs typeface="Times New Roman"/>
                      </a:endParaRPr>
                    </a:p>
                  </a:txBody>
                  <a:tcPr marL="65653" marR="65653" marT="0" marB="0"/>
                </a:tc>
                <a:tc>
                  <a:txBody>
                    <a:bodyPr/>
                    <a:lstStyle/>
                    <a:p>
                      <a:pPr algn="just">
                        <a:lnSpc>
                          <a:spcPct val="115000"/>
                        </a:lnSpc>
                        <a:spcAft>
                          <a:spcPts val="0"/>
                        </a:spcAft>
                      </a:pPr>
                      <a:r>
                        <a:rPr lang="es-VE" sz="1100" dirty="0" smtClean="0">
                          <a:latin typeface="Calibri"/>
                          <a:ea typeface="Calibri"/>
                          <a:cs typeface="Times New Roman"/>
                        </a:rPr>
                        <a:t>X</a:t>
                      </a:r>
                      <a:endParaRPr lang="es-VE" sz="1100" dirty="0">
                        <a:latin typeface="Calibri"/>
                        <a:ea typeface="Calibri"/>
                        <a:cs typeface="Times New Roman"/>
                      </a:endParaRPr>
                    </a:p>
                  </a:txBody>
                  <a:tcPr marL="65653" marR="65653" marT="0" marB="0"/>
                </a:tc>
              </a:tr>
              <a:tr h="184558">
                <a:tc>
                  <a:txBody>
                    <a:bodyPr/>
                    <a:lstStyle/>
                    <a:p>
                      <a:pPr algn="just">
                        <a:lnSpc>
                          <a:spcPct val="115000"/>
                        </a:lnSpc>
                        <a:spcAft>
                          <a:spcPts val="0"/>
                        </a:spcAft>
                      </a:pPr>
                      <a:r>
                        <a:rPr lang="es-VE" sz="1000"/>
                        <a:t>06</a:t>
                      </a:r>
                      <a:endParaRPr lang="es-VE" sz="1100">
                        <a:latin typeface="Calibri"/>
                        <a:ea typeface="Calibri"/>
                        <a:cs typeface="Times New Roman"/>
                      </a:endParaRPr>
                    </a:p>
                  </a:txBody>
                  <a:tcPr marL="65653" marR="65653" marT="0" marB="0"/>
                </a:tc>
                <a:tc>
                  <a:txBody>
                    <a:bodyPr/>
                    <a:lstStyle/>
                    <a:p>
                      <a:pPr algn="just">
                        <a:lnSpc>
                          <a:spcPct val="115000"/>
                        </a:lnSpc>
                        <a:spcAft>
                          <a:spcPts val="0"/>
                        </a:spcAft>
                      </a:pPr>
                      <a:r>
                        <a:rPr lang="es-VE" sz="1000"/>
                        <a:t>¿Se organizó la labor del grupal?</a:t>
                      </a:r>
                      <a:endParaRPr lang="es-VE" sz="1100">
                        <a:latin typeface="Calibri"/>
                        <a:ea typeface="Calibri"/>
                        <a:cs typeface="Times New Roman"/>
                      </a:endParaRPr>
                    </a:p>
                  </a:txBody>
                  <a:tcPr marL="65653" marR="65653" marT="0" marB="0"/>
                </a:tc>
                <a:tc>
                  <a:txBody>
                    <a:bodyPr/>
                    <a:lstStyle/>
                    <a:p>
                      <a:pPr algn="ctr">
                        <a:lnSpc>
                          <a:spcPct val="115000"/>
                        </a:lnSpc>
                        <a:spcAft>
                          <a:spcPts val="0"/>
                        </a:spcAft>
                      </a:pPr>
                      <a:r>
                        <a:rPr lang="es-VE" sz="1100" dirty="0" smtClean="0">
                          <a:latin typeface="Calibri"/>
                          <a:ea typeface="Calibri"/>
                          <a:cs typeface="Times New Roman"/>
                        </a:rPr>
                        <a:t>X</a:t>
                      </a:r>
                      <a:endParaRPr lang="es-VE" sz="1100" dirty="0">
                        <a:latin typeface="Calibri"/>
                        <a:ea typeface="Calibri"/>
                        <a:cs typeface="Times New Roman"/>
                      </a:endParaRPr>
                    </a:p>
                  </a:txBody>
                  <a:tcPr marL="65653" marR="65653" marT="0" marB="0"/>
                </a:tc>
                <a:tc>
                  <a:txBody>
                    <a:bodyPr/>
                    <a:lstStyle/>
                    <a:p>
                      <a:pPr algn="just">
                        <a:lnSpc>
                          <a:spcPct val="115000"/>
                        </a:lnSpc>
                        <a:spcAft>
                          <a:spcPts val="0"/>
                        </a:spcAft>
                      </a:pPr>
                      <a:endParaRPr lang="es-VE" sz="1100" dirty="0">
                        <a:latin typeface="Calibri"/>
                        <a:ea typeface="Calibri"/>
                        <a:cs typeface="Times New Roman"/>
                      </a:endParaRPr>
                    </a:p>
                  </a:txBody>
                  <a:tcPr marL="65653" marR="65653" marT="0" marB="0"/>
                </a:tc>
              </a:tr>
              <a:tr h="184558">
                <a:tc>
                  <a:txBody>
                    <a:bodyPr/>
                    <a:lstStyle/>
                    <a:p>
                      <a:pPr algn="just">
                        <a:lnSpc>
                          <a:spcPct val="115000"/>
                        </a:lnSpc>
                        <a:spcAft>
                          <a:spcPts val="0"/>
                        </a:spcAft>
                      </a:pPr>
                      <a:r>
                        <a:rPr lang="es-VE" sz="1000"/>
                        <a:t>07</a:t>
                      </a:r>
                      <a:endParaRPr lang="es-VE" sz="1100">
                        <a:latin typeface="Calibri"/>
                        <a:ea typeface="Calibri"/>
                        <a:cs typeface="Times New Roman"/>
                      </a:endParaRPr>
                    </a:p>
                  </a:txBody>
                  <a:tcPr marL="65653" marR="65653" marT="0" marB="0"/>
                </a:tc>
                <a:tc>
                  <a:txBody>
                    <a:bodyPr/>
                    <a:lstStyle/>
                    <a:p>
                      <a:pPr algn="just">
                        <a:lnSpc>
                          <a:spcPct val="115000"/>
                        </a:lnSpc>
                        <a:spcAft>
                          <a:spcPts val="0"/>
                        </a:spcAft>
                      </a:pPr>
                      <a:r>
                        <a:rPr lang="es-VE" sz="1000"/>
                        <a:t>¿Se leyeron y discutieron los contenidos definitivos?</a:t>
                      </a:r>
                      <a:endParaRPr lang="es-VE" sz="1100">
                        <a:latin typeface="Calibri"/>
                        <a:ea typeface="Calibri"/>
                        <a:cs typeface="Times New Roman"/>
                      </a:endParaRPr>
                    </a:p>
                  </a:txBody>
                  <a:tcPr marL="65653" marR="65653" marT="0" marB="0"/>
                </a:tc>
                <a:tc>
                  <a:txBody>
                    <a:bodyPr/>
                    <a:lstStyle/>
                    <a:p>
                      <a:pPr algn="ctr">
                        <a:lnSpc>
                          <a:spcPct val="115000"/>
                        </a:lnSpc>
                        <a:spcAft>
                          <a:spcPts val="0"/>
                        </a:spcAft>
                      </a:pPr>
                      <a:r>
                        <a:rPr lang="es-VE" sz="1100" dirty="0" smtClean="0">
                          <a:latin typeface="Calibri"/>
                          <a:ea typeface="Calibri"/>
                          <a:cs typeface="Times New Roman"/>
                        </a:rPr>
                        <a:t>X</a:t>
                      </a:r>
                      <a:endParaRPr lang="es-VE" sz="1100" dirty="0">
                        <a:latin typeface="Calibri"/>
                        <a:ea typeface="Calibri"/>
                        <a:cs typeface="Times New Roman"/>
                      </a:endParaRPr>
                    </a:p>
                  </a:txBody>
                  <a:tcPr marL="65653" marR="65653" marT="0" marB="0"/>
                </a:tc>
                <a:tc>
                  <a:txBody>
                    <a:bodyPr/>
                    <a:lstStyle/>
                    <a:p>
                      <a:pPr algn="just">
                        <a:lnSpc>
                          <a:spcPct val="115000"/>
                        </a:lnSpc>
                        <a:spcAft>
                          <a:spcPts val="0"/>
                        </a:spcAft>
                      </a:pPr>
                      <a:endParaRPr lang="es-VE" sz="1100">
                        <a:latin typeface="Calibri"/>
                        <a:ea typeface="Calibri"/>
                        <a:cs typeface="Times New Roman"/>
                      </a:endParaRPr>
                    </a:p>
                  </a:txBody>
                  <a:tcPr marL="65653" marR="65653" marT="0" marB="0"/>
                </a:tc>
              </a:tr>
              <a:tr h="184558">
                <a:tc>
                  <a:txBody>
                    <a:bodyPr/>
                    <a:lstStyle/>
                    <a:p>
                      <a:pPr algn="just">
                        <a:lnSpc>
                          <a:spcPct val="115000"/>
                        </a:lnSpc>
                        <a:spcAft>
                          <a:spcPts val="0"/>
                        </a:spcAft>
                      </a:pPr>
                      <a:r>
                        <a:rPr lang="es-VE" sz="1000"/>
                        <a:t>08</a:t>
                      </a:r>
                      <a:endParaRPr lang="es-VE" sz="1100">
                        <a:latin typeface="Calibri"/>
                        <a:ea typeface="Calibri"/>
                        <a:cs typeface="Times New Roman"/>
                      </a:endParaRPr>
                    </a:p>
                  </a:txBody>
                  <a:tcPr marL="65653" marR="65653" marT="0" marB="0"/>
                </a:tc>
                <a:tc>
                  <a:txBody>
                    <a:bodyPr/>
                    <a:lstStyle/>
                    <a:p>
                      <a:pPr algn="just">
                        <a:lnSpc>
                          <a:spcPct val="115000"/>
                        </a:lnSpc>
                        <a:spcAft>
                          <a:spcPts val="0"/>
                        </a:spcAft>
                      </a:pPr>
                      <a:r>
                        <a:rPr lang="es-VE" sz="1000"/>
                        <a:t>¿Se establecieron criterios para el trabajo?</a:t>
                      </a:r>
                      <a:endParaRPr lang="es-VE" sz="1100">
                        <a:latin typeface="Calibri"/>
                        <a:ea typeface="Calibri"/>
                        <a:cs typeface="Times New Roman"/>
                      </a:endParaRPr>
                    </a:p>
                  </a:txBody>
                  <a:tcPr marL="65653" marR="65653" marT="0" marB="0"/>
                </a:tc>
                <a:tc>
                  <a:txBody>
                    <a:bodyPr/>
                    <a:lstStyle/>
                    <a:p>
                      <a:pPr algn="ctr">
                        <a:lnSpc>
                          <a:spcPct val="115000"/>
                        </a:lnSpc>
                        <a:spcAft>
                          <a:spcPts val="0"/>
                        </a:spcAft>
                      </a:pPr>
                      <a:r>
                        <a:rPr lang="es-VE" sz="1100" dirty="0" smtClean="0">
                          <a:latin typeface="Calibri"/>
                          <a:ea typeface="Calibri"/>
                          <a:cs typeface="Times New Roman"/>
                        </a:rPr>
                        <a:t>X</a:t>
                      </a:r>
                      <a:endParaRPr lang="es-VE" sz="1100" dirty="0">
                        <a:latin typeface="Calibri"/>
                        <a:ea typeface="Calibri"/>
                        <a:cs typeface="Times New Roman"/>
                      </a:endParaRPr>
                    </a:p>
                  </a:txBody>
                  <a:tcPr marL="65653" marR="65653" marT="0" marB="0"/>
                </a:tc>
                <a:tc>
                  <a:txBody>
                    <a:bodyPr/>
                    <a:lstStyle/>
                    <a:p>
                      <a:pPr algn="just">
                        <a:lnSpc>
                          <a:spcPct val="115000"/>
                        </a:lnSpc>
                        <a:spcAft>
                          <a:spcPts val="0"/>
                        </a:spcAft>
                      </a:pPr>
                      <a:endParaRPr lang="es-VE" sz="1100">
                        <a:latin typeface="Calibri"/>
                        <a:ea typeface="Calibri"/>
                        <a:cs typeface="Times New Roman"/>
                      </a:endParaRPr>
                    </a:p>
                  </a:txBody>
                  <a:tcPr marL="65653" marR="65653" marT="0" marB="0"/>
                </a:tc>
              </a:tr>
              <a:tr h="184558">
                <a:tc>
                  <a:txBody>
                    <a:bodyPr/>
                    <a:lstStyle/>
                    <a:p>
                      <a:pPr algn="just">
                        <a:lnSpc>
                          <a:spcPct val="115000"/>
                        </a:lnSpc>
                        <a:spcAft>
                          <a:spcPts val="0"/>
                        </a:spcAft>
                      </a:pPr>
                      <a:r>
                        <a:rPr lang="es-VE" sz="1000"/>
                        <a:t>09</a:t>
                      </a:r>
                      <a:endParaRPr lang="es-VE" sz="1100">
                        <a:latin typeface="Calibri"/>
                        <a:ea typeface="Calibri"/>
                        <a:cs typeface="Times New Roman"/>
                      </a:endParaRPr>
                    </a:p>
                  </a:txBody>
                  <a:tcPr marL="65653" marR="65653" marT="0" marB="0"/>
                </a:tc>
                <a:tc>
                  <a:txBody>
                    <a:bodyPr/>
                    <a:lstStyle/>
                    <a:p>
                      <a:pPr algn="just">
                        <a:lnSpc>
                          <a:spcPct val="115000"/>
                        </a:lnSpc>
                        <a:spcAft>
                          <a:spcPts val="0"/>
                        </a:spcAft>
                      </a:pPr>
                      <a:r>
                        <a:rPr lang="es-VE" sz="1000"/>
                        <a:t>¿Hubo integración de grupo?</a:t>
                      </a:r>
                      <a:endParaRPr lang="es-VE" sz="1100">
                        <a:latin typeface="Calibri"/>
                        <a:ea typeface="Calibri"/>
                        <a:cs typeface="Times New Roman"/>
                      </a:endParaRPr>
                    </a:p>
                  </a:txBody>
                  <a:tcPr marL="65653" marR="65653" marT="0" marB="0"/>
                </a:tc>
                <a:tc>
                  <a:txBody>
                    <a:bodyPr/>
                    <a:lstStyle/>
                    <a:p>
                      <a:pPr algn="ctr">
                        <a:lnSpc>
                          <a:spcPct val="115000"/>
                        </a:lnSpc>
                        <a:spcAft>
                          <a:spcPts val="0"/>
                        </a:spcAft>
                      </a:pPr>
                      <a:r>
                        <a:rPr lang="es-VE" sz="1100" dirty="0" smtClean="0">
                          <a:latin typeface="Calibri"/>
                          <a:ea typeface="Calibri"/>
                          <a:cs typeface="Times New Roman"/>
                        </a:rPr>
                        <a:t>X</a:t>
                      </a:r>
                      <a:endParaRPr lang="es-VE" sz="1100" dirty="0">
                        <a:latin typeface="Calibri"/>
                        <a:ea typeface="Calibri"/>
                        <a:cs typeface="Times New Roman"/>
                      </a:endParaRPr>
                    </a:p>
                  </a:txBody>
                  <a:tcPr marL="65653" marR="65653" marT="0" marB="0"/>
                </a:tc>
                <a:tc>
                  <a:txBody>
                    <a:bodyPr/>
                    <a:lstStyle/>
                    <a:p>
                      <a:pPr algn="just">
                        <a:lnSpc>
                          <a:spcPct val="115000"/>
                        </a:lnSpc>
                        <a:spcAft>
                          <a:spcPts val="0"/>
                        </a:spcAft>
                      </a:pPr>
                      <a:endParaRPr lang="es-VE" sz="1100">
                        <a:latin typeface="Calibri"/>
                        <a:ea typeface="Calibri"/>
                        <a:cs typeface="Times New Roman"/>
                      </a:endParaRPr>
                    </a:p>
                  </a:txBody>
                  <a:tcPr marL="65653" marR="65653" marT="0" marB="0"/>
                </a:tc>
              </a:tr>
              <a:tr h="168848">
                <a:tc>
                  <a:txBody>
                    <a:bodyPr/>
                    <a:lstStyle/>
                    <a:p>
                      <a:pPr algn="just">
                        <a:lnSpc>
                          <a:spcPct val="115000"/>
                        </a:lnSpc>
                        <a:spcAft>
                          <a:spcPts val="0"/>
                        </a:spcAft>
                      </a:pPr>
                      <a:r>
                        <a:rPr lang="es-VE" sz="1000"/>
                        <a:t>10</a:t>
                      </a:r>
                      <a:endParaRPr lang="es-VE" sz="1100">
                        <a:latin typeface="Calibri"/>
                        <a:ea typeface="Calibri"/>
                        <a:cs typeface="Times New Roman"/>
                      </a:endParaRPr>
                    </a:p>
                  </a:txBody>
                  <a:tcPr marL="65653" marR="65653" marT="0" marB="0"/>
                </a:tc>
                <a:tc>
                  <a:txBody>
                    <a:bodyPr/>
                    <a:lstStyle/>
                    <a:p>
                      <a:pPr algn="just">
                        <a:lnSpc>
                          <a:spcPct val="115000"/>
                        </a:lnSpc>
                        <a:spcAft>
                          <a:spcPts val="0"/>
                        </a:spcAft>
                      </a:pPr>
                      <a:r>
                        <a:rPr lang="es-VE" sz="1000"/>
                        <a:t>¿Está conforme con el trabajo realizado por el grupo?</a:t>
                      </a:r>
                      <a:endParaRPr lang="es-VE" sz="1100">
                        <a:latin typeface="Calibri"/>
                        <a:ea typeface="Calibri"/>
                        <a:cs typeface="Times New Roman"/>
                      </a:endParaRPr>
                    </a:p>
                  </a:txBody>
                  <a:tcPr marL="65653" marR="65653" marT="0" marB="0"/>
                </a:tc>
                <a:tc>
                  <a:txBody>
                    <a:bodyPr/>
                    <a:lstStyle/>
                    <a:p>
                      <a:pPr algn="ctr">
                        <a:lnSpc>
                          <a:spcPct val="115000"/>
                        </a:lnSpc>
                        <a:spcAft>
                          <a:spcPts val="0"/>
                        </a:spcAft>
                      </a:pPr>
                      <a:r>
                        <a:rPr lang="es-VE" sz="1100" dirty="0" smtClean="0">
                          <a:latin typeface="Calibri"/>
                          <a:ea typeface="Calibri"/>
                          <a:cs typeface="Times New Roman"/>
                        </a:rPr>
                        <a:t>X</a:t>
                      </a:r>
                      <a:endParaRPr lang="es-VE" sz="1100" dirty="0">
                        <a:latin typeface="Calibri"/>
                        <a:ea typeface="Calibri"/>
                        <a:cs typeface="Times New Roman"/>
                      </a:endParaRPr>
                    </a:p>
                  </a:txBody>
                  <a:tcPr marL="65653" marR="65653" marT="0" marB="0"/>
                </a:tc>
                <a:tc>
                  <a:txBody>
                    <a:bodyPr/>
                    <a:lstStyle/>
                    <a:p>
                      <a:pPr algn="just">
                        <a:lnSpc>
                          <a:spcPct val="115000"/>
                        </a:lnSpc>
                        <a:spcAft>
                          <a:spcPts val="0"/>
                        </a:spcAft>
                      </a:pPr>
                      <a:endParaRPr lang="es-VE" sz="1100" dirty="0">
                        <a:latin typeface="Calibri"/>
                        <a:ea typeface="Calibri"/>
                        <a:cs typeface="Times New Roman"/>
                      </a:endParaRPr>
                    </a:p>
                  </a:txBody>
                  <a:tcPr marL="65653" marR="65653" marT="0" marB="0"/>
                </a:tc>
              </a:tr>
            </a:tbl>
          </a:graphicData>
        </a:graphic>
      </p:graphicFrame>
      <p:graphicFrame>
        <p:nvGraphicFramePr>
          <p:cNvPr id="12" name="11 Tabla"/>
          <p:cNvGraphicFramePr>
            <a:graphicFrameLocks noGrp="1"/>
          </p:cNvGraphicFramePr>
          <p:nvPr/>
        </p:nvGraphicFramePr>
        <p:xfrm>
          <a:off x="571472" y="3357562"/>
          <a:ext cx="6096000" cy="1076325"/>
        </p:xfrm>
        <a:graphic>
          <a:graphicData uri="http://schemas.openxmlformats.org/drawingml/2006/table">
            <a:tbl>
              <a:tblPr>
                <a:tableStyleId>{69C7853C-536D-4A76-A0AE-DD22124D55A5}</a:tableStyleId>
              </a:tblPr>
              <a:tblGrid>
                <a:gridCol w="6096000"/>
              </a:tblGrid>
              <a:tr h="164973">
                <a:tc>
                  <a:txBody>
                    <a:bodyPr/>
                    <a:lstStyle/>
                    <a:p>
                      <a:pPr algn="just">
                        <a:lnSpc>
                          <a:spcPct val="115000"/>
                        </a:lnSpc>
                        <a:spcAft>
                          <a:spcPts val="0"/>
                        </a:spcAft>
                      </a:pPr>
                      <a:r>
                        <a:rPr lang="es-VE" sz="1000" dirty="0"/>
                        <a:t>¿Cuáles fueron los resultados</a:t>
                      </a:r>
                      <a:r>
                        <a:rPr lang="es-VE" sz="1000" dirty="0" smtClean="0"/>
                        <a:t>?   El grupo arranco de una manera excelente</a:t>
                      </a:r>
                      <a:r>
                        <a:rPr lang="es-VE" sz="1000" baseline="0" dirty="0" smtClean="0"/>
                        <a:t> pero cuando fueron pasando las  semanas  empezamos a tener </a:t>
                      </a:r>
                      <a:r>
                        <a:rPr lang="es-VE" sz="1000" baseline="0" dirty="0" smtClean="0"/>
                        <a:t>contratiempo y eso que teníamos una gran comunicación pero nos afecto los ´problemas personales de cada quien, sin embargo estamos tratando de hacer lo posible de que esta integración obtenga un resultado satisfactorio.  </a:t>
                      </a:r>
                      <a:endParaRPr lang="es-VE" sz="1100" dirty="0">
                        <a:latin typeface="Calibri"/>
                        <a:ea typeface="Calibri"/>
                        <a:cs typeface="Times New Roman"/>
                      </a:endParaRPr>
                    </a:p>
                  </a:txBody>
                  <a:tcPr marL="65633" marR="65633" marT="0" marB="0"/>
                </a:tc>
              </a:tr>
              <a:tr h="184503">
                <a:tc>
                  <a:txBody>
                    <a:bodyPr/>
                    <a:lstStyle/>
                    <a:p>
                      <a:pPr algn="just">
                        <a:lnSpc>
                          <a:spcPct val="115000"/>
                        </a:lnSpc>
                        <a:spcAft>
                          <a:spcPts val="0"/>
                        </a:spcAft>
                      </a:pPr>
                      <a:endParaRPr lang="es-VE" sz="1100">
                        <a:latin typeface="Calibri"/>
                        <a:ea typeface="Calibri"/>
                        <a:cs typeface="Times New Roman"/>
                      </a:endParaRPr>
                    </a:p>
                  </a:txBody>
                  <a:tcPr marL="65633" marR="65633" marT="0" marB="0"/>
                </a:tc>
              </a:tr>
              <a:tr h="184503">
                <a:tc>
                  <a:txBody>
                    <a:bodyPr/>
                    <a:lstStyle/>
                    <a:p>
                      <a:pPr algn="just">
                        <a:lnSpc>
                          <a:spcPct val="115000"/>
                        </a:lnSpc>
                        <a:spcAft>
                          <a:spcPts val="0"/>
                        </a:spcAft>
                      </a:pPr>
                      <a:endParaRPr lang="es-VE" sz="1100" dirty="0">
                        <a:latin typeface="Calibri"/>
                        <a:ea typeface="Calibri"/>
                        <a:cs typeface="Times New Roman"/>
                      </a:endParaRPr>
                    </a:p>
                  </a:txBody>
                  <a:tcPr marL="65633" marR="65633" marT="0" marB="0"/>
                </a:tc>
              </a:tr>
            </a:tbl>
          </a:graphicData>
        </a:graphic>
      </p:graphicFrame>
      <p:sp>
        <p:nvSpPr>
          <p:cNvPr id="14" name="13 Rectángulo"/>
          <p:cNvSpPr/>
          <p:nvPr/>
        </p:nvSpPr>
        <p:spPr>
          <a:xfrm>
            <a:off x="500034" y="3071810"/>
            <a:ext cx="5072098" cy="246221"/>
          </a:xfrm>
          <a:prstGeom prst="rect">
            <a:avLst/>
          </a:prstGeom>
        </p:spPr>
        <p:txBody>
          <a:bodyPr wrap="square">
            <a:spAutoFit/>
          </a:bodyPr>
          <a:lstStyle/>
          <a:p>
            <a:pPr algn="ctr"/>
            <a:r>
              <a:rPr lang="es-VE" sz="1000" b="1" dirty="0" smtClean="0"/>
              <a:t>¿</a:t>
            </a:r>
            <a:r>
              <a:rPr lang="es-VE" sz="1000" b="1" dirty="0" smtClean="0">
                <a:latin typeface="Arial" pitchFamily="34" charset="0"/>
                <a:cs typeface="Arial" pitchFamily="34" charset="0"/>
              </a:rPr>
              <a:t>Se evaluó la labor del grupo?                     SI __x_______    NO _________</a:t>
            </a:r>
            <a:endParaRPr lang="es-VE" sz="1000" dirty="0">
              <a:latin typeface="Arial" pitchFamily="34" charset="0"/>
              <a:cs typeface="Arial" pitchFamily="34" charset="0"/>
            </a:endParaRPr>
          </a:p>
        </p:txBody>
      </p:sp>
      <p:graphicFrame>
        <p:nvGraphicFramePr>
          <p:cNvPr id="16" name="15 Tabla"/>
          <p:cNvGraphicFramePr>
            <a:graphicFrameLocks noGrp="1"/>
          </p:cNvGraphicFramePr>
          <p:nvPr/>
        </p:nvGraphicFramePr>
        <p:xfrm>
          <a:off x="683568" y="4596361"/>
          <a:ext cx="5904656" cy="1426845"/>
        </p:xfrm>
        <a:graphic>
          <a:graphicData uri="http://schemas.openxmlformats.org/drawingml/2006/table">
            <a:tbl>
              <a:tblPr>
                <a:tableStyleId>{69C7853C-536D-4A76-A0AE-DD22124D55A5}</a:tableStyleId>
              </a:tblPr>
              <a:tblGrid>
                <a:gridCol w="5904656"/>
              </a:tblGrid>
              <a:tr h="65487">
                <a:tc>
                  <a:txBody>
                    <a:bodyPr/>
                    <a:lstStyle/>
                    <a:p>
                      <a:pPr algn="just">
                        <a:lnSpc>
                          <a:spcPct val="115000"/>
                        </a:lnSpc>
                        <a:spcAft>
                          <a:spcPts val="0"/>
                        </a:spcAft>
                      </a:pPr>
                      <a:r>
                        <a:rPr lang="es-VE" sz="1000" dirty="0"/>
                        <a:t>¿Cuáles fueron los resultados</a:t>
                      </a:r>
                      <a:r>
                        <a:rPr lang="es-VE" sz="1000" dirty="0" smtClean="0"/>
                        <a:t>? Los </a:t>
                      </a:r>
                      <a:r>
                        <a:rPr lang="es-VE" sz="1000" dirty="0" smtClean="0"/>
                        <a:t>resultados</a:t>
                      </a:r>
                      <a:r>
                        <a:rPr lang="es-VE" sz="1000" baseline="0" dirty="0" smtClean="0"/>
                        <a:t> fueron muy provechosos, a pesar de que nuestro equipo estuvo al frente en el blog, en los talleres,  en la participación en la exposición y que a ultima hora caímos en picada, aprendimos que si hay tiempo para corregir con nuestros compañeros de las otros grupos siento que fuimos como quien dice inspiración ya que cuando la facilitadora se refería al grupo 8 era de una manera especial, en lo personal he profundizado mas mi conocimiento  que es lo mas importante de todo.</a:t>
                      </a:r>
                      <a:endParaRPr lang="es-VE" sz="1100" dirty="0">
                        <a:latin typeface="Calibri"/>
                        <a:ea typeface="Calibri"/>
                        <a:cs typeface="Times New Roman"/>
                      </a:endParaRPr>
                    </a:p>
                  </a:txBody>
                  <a:tcPr marL="65633" marR="65633" marT="0" marB="0"/>
                </a:tc>
              </a:tr>
              <a:tr h="75269">
                <a:tc>
                  <a:txBody>
                    <a:bodyPr/>
                    <a:lstStyle/>
                    <a:p>
                      <a:pPr algn="just">
                        <a:lnSpc>
                          <a:spcPct val="115000"/>
                        </a:lnSpc>
                        <a:spcAft>
                          <a:spcPts val="0"/>
                        </a:spcAft>
                      </a:pPr>
                      <a:endParaRPr lang="es-VE" sz="1100">
                        <a:latin typeface="Calibri"/>
                        <a:ea typeface="Calibri"/>
                        <a:cs typeface="Times New Roman"/>
                      </a:endParaRPr>
                    </a:p>
                  </a:txBody>
                  <a:tcPr marL="65633" marR="65633" marT="0" marB="0"/>
                </a:tc>
              </a:tr>
              <a:tr h="75269">
                <a:tc>
                  <a:txBody>
                    <a:bodyPr/>
                    <a:lstStyle/>
                    <a:p>
                      <a:pPr algn="just">
                        <a:lnSpc>
                          <a:spcPct val="115000"/>
                        </a:lnSpc>
                        <a:spcAft>
                          <a:spcPts val="0"/>
                        </a:spcAft>
                      </a:pPr>
                      <a:endParaRPr lang="es-VE" sz="1100" dirty="0">
                        <a:latin typeface="Calibri"/>
                        <a:ea typeface="Calibri"/>
                        <a:cs typeface="Times New Roman"/>
                      </a:endParaRPr>
                    </a:p>
                  </a:txBody>
                  <a:tcPr marL="65633" marR="65633" marT="0" marB="0"/>
                </a:tc>
              </a:tr>
            </a:tbl>
          </a:graphicData>
        </a:graphic>
      </p:graphicFrame>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0" y="714356"/>
            <a:ext cx="9144000" cy="584775"/>
          </a:xfrm>
          <a:prstGeom prst="rect">
            <a:avLst/>
          </a:prstGeom>
          <a:noFill/>
          <a:ln>
            <a:noFill/>
          </a:ln>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s-ES" sz="3200" b="1" cap="all" dirty="0" smtClean="0">
                <a:ln w="0"/>
                <a:solidFill>
                  <a:schemeClr val="bg2">
                    <a:lumMod val="25000"/>
                  </a:schemeClr>
                </a:solidFill>
                <a:effectLst>
                  <a:reflection blurRad="12700" stA="50000" endPos="50000" dist="5000" dir="5400000" sy="-100000" rotWithShape="0"/>
                </a:effectLst>
                <a:latin typeface="Times New Roman" pitchFamily="18" charset="0"/>
                <a:cs typeface="Times New Roman" pitchFamily="18" charset="0"/>
              </a:rPr>
              <a:t>ASISTENCIA</a:t>
            </a:r>
            <a:endParaRPr lang="es-ES" sz="3200" b="1" cap="all" spc="0" dirty="0">
              <a:ln w="0"/>
              <a:solidFill>
                <a:schemeClr val="bg2">
                  <a:lumMod val="25000"/>
                </a:schemeClr>
              </a:solidFill>
              <a:effectLst>
                <a:reflection blurRad="12700" stA="50000" endPos="50000" dist="5000" dir="5400000" sy="-100000" rotWithShape="0"/>
              </a:effectLst>
              <a:latin typeface="Times New Roman" pitchFamily="18" charset="0"/>
              <a:cs typeface="Times New Roman" pitchFamily="18" charset="0"/>
            </a:endParaRPr>
          </a:p>
        </p:txBody>
      </p:sp>
      <p:sp>
        <p:nvSpPr>
          <p:cNvPr id="6" name="5 Flecha izquierda y derecha"/>
          <p:cNvSpPr/>
          <p:nvPr/>
        </p:nvSpPr>
        <p:spPr>
          <a:xfrm>
            <a:off x="857224" y="1357298"/>
            <a:ext cx="7572428" cy="142876"/>
          </a:xfrm>
          <a:prstGeom prst="lef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VE"/>
          </a:p>
        </p:txBody>
      </p:sp>
      <p:graphicFrame>
        <p:nvGraphicFramePr>
          <p:cNvPr id="8" name="7 Tabla"/>
          <p:cNvGraphicFramePr>
            <a:graphicFrameLocks noGrp="1"/>
          </p:cNvGraphicFramePr>
          <p:nvPr/>
        </p:nvGraphicFramePr>
        <p:xfrm>
          <a:off x="428596" y="1714488"/>
          <a:ext cx="8286810" cy="3429024"/>
        </p:xfrm>
        <a:graphic>
          <a:graphicData uri="http://schemas.openxmlformats.org/drawingml/2006/table">
            <a:tbl>
              <a:tblPr>
                <a:tableStyleId>{69C7853C-536D-4A76-A0AE-DD22124D55A5}</a:tableStyleId>
              </a:tblPr>
              <a:tblGrid>
                <a:gridCol w="1285884"/>
                <a:gridCol w="1357322"/>
                <a:gridCol w="1428760"/>
                <a:gridCol w="1357322"/>
                <a:gridCol w="1357322"/>
                <a:gridCol w="1500200"/>
              </a:tblGrid>
              <a:tr h="644061">
                <a:tc>
                  <a:txBody>
                    <a:bodyPr/>
                    <a:lstStyle/>
                    <a:p>
                      <a:pPr algn="ctr" fontAlgn="b"/>
                      <a:r>
                        <a:rPr lang="es-VE" sz="2000" u="none" strike="noStrike" dirty="0">
                          <a:effectLst>
                            <a:glow rad="63500">
                              <a:schemeClr val="accent2">
                                <a:satMod val="175000"/>
                                <a:alpha val="40000"/>
                              </a:schemeClr>
                            </a:glow>
                          </a:effectLst>
                        </a:rPr>
                        <a:t>C.I</a:t>
                      </a:r>
                      <a:endParaRPr lang="es-VE" sz="2000" b="0" i="0" u="none" strike="noStrike" dirty="0">
                        <a:solidFill>
                          <a:srgbClr val="000000"/>
                        </a:solidFill>
                        <a:effectLst>
                          <a:glow rad="63500">
                            <a:schemeClr val="accent2">
                              <a:satMod val="175000"/>
                              <a:alpha val="40000"/>
                            </a:schemeClr>
                          </a:glow>
                        </a:effectLst>
                        <a:latin typeface="Times New Roman" pitchFamily="18" charset="0"/>
                        <a:cs typeface="Times New Roman" pitchFamily="18" charset="0"/>
                      </a:endParaRPr>
                    </a:p>
                  </a:txBody>
                  <a:tcPr marL="9525" marR="9525" marT="9525" marB="0" anchor="ctr"/>
                </a:tc>
                <a:tc>
                  <a:txBody>
                    <a:bodyPr/>
                    <a:lstStyle/>
                    <a:p>
                      <a:pPr algn="ctr" fontAlgn="b"/>
                      <a:r>
                        <a:rPr lang="es-VE" sz="2000" u="none" strike="noStrike">
                          <a:effectLst>
                            <a:glow rad="63500">
                              <a:schemeClr val="accent2">
                                <a:satMod val="175000"/>
                                <a:alpha val="40000"/>
                              </a:schemeClr>
                            </a:glow>
                          </a:effectLst>
                        </a:rPr>
                        <a:t>Nombre</a:t>
                      </a:r>
                      <a:endParaRPr lang="es-VE" sz="2000" b="0" i="0" u="none" strike="noStrike">
                        <a:solidFill>
                          <a:srgbClr val="000000"/>
                        </a:solidFill>
                        <a:effectLst>
                          <a:glow rad="63500">
                            <a:schemeClr val="accent2">
                              <a:satMod val="175000"/>
                              <a:alpha val="40000"/>
                            </a:schemeClr>
                          </a:glow>
                        </a:effectLst>
                        <a:latin typeface="Times New Roman" pitchFamily="18" charset="0"/>
                        <a:cs typeface="Times New Roman" pitchFamily="18" charset="0"/>
                      </a:endParaRPr>
                    </a:p>
                  </a:txBody>
                  <a:tcPr marL="9525" marR="9525" marT="9525" marB="0" anchor="ctr"/>
                </a:tc>
                <a:tc>
                  <a:txBody>
                    <a:bodyPr/>
                    <a:lstStyle/>
                    <a:p>
                      <a:pPr algn="ctr" fontAlgn="b"/>
                      <a:r>
                        <a:rPr lang="es-VE" sz="2000" u="none" strike="noStrike">
                          <a:effectLst>
                            <a:glow rad="63500">
                              <a:schemeClr val="accent2">
                                <a:satMod val="175000"/>
                                <a:alpha val="40000"/>
                              </a:schemeClr>
                            </a:glow>
                          </a:effectLst>
                        </a:rPr>
                        <a:t>Apellido</a:t>
                      </a:r>
                      <a:endParaRPr lang="es-VE" sz="2000" b="0" i="0" u="none" strike="noStrike">
                        <a:solidFill>
                          <a:srgbClr val="000000"/>
                        </a:solidFill>
                        <a:effectLst>
                          <a:glow rad="63500">
                            <a:schemeClr val="accent2">
                              <a:satMod val="175000"/>
                              <a:alpha val="40000"/>
                            </a:schemeClr>
                          </a:glow>
                        </a:effectLst>
                        <a:latin typeface="Times New Roman" pitchFamily="18" charset="0"/>
                        <a:cs typeface="Times New Roman" pitchFamily="18" charset="0"/>
                      </a:endParaRPr>
                    </a:p>
                  </a:txBody>
                  <a:tcPr marL="9525" marR="9525" marT="9525" marB="0" anchor="ctr"/>
                </a:tc>
                <a:tc>
                  <a:txBody>
                    <a:bodyPr/>
                    <a:lstStyle/>
                    <a:p>
                      <a:pPr algn="ctr" fontAlgn="b"/>
                      <a:r>
                        <a:rPr lang="es-VE" sz="2000" u="none" strike="noStrike" dirty="0">
                          <a:effectLst>
                            <a:glow rad="63500">
                              <a:schemeClr val="accent2">
                                <a:satMod val="175000"/>
                                <a:alpha val="40000"/>
                              </a:schemeClr>
                            </a:glow>
                          </a:effectLst>
                        </a:rPr>
                        <a:t>Desde</a:t>
                      </a:r>
                      <a:endParaRPr lang="es-VE" sz="2000" b="0" i="0" u="none" strike="noStrike" dirty="0">
                        <a:solidFill>
                          <a:srgbClr val="000000"/>
                        </a:solidFill>
                        <a:effectLst>
                          <a:glow rad="63500">
                            <a:schemeClr val="accent2">
                              <a:satMod val="175000"/>
                              <a:alpha val="40000"/>
                            </a:schemeClr>
                          </a:glow>
                        </a:effectLst>
                        <a:latin typeface="Times New Roman" pitchFamily="18" charset="0"/>
                        <a:cs typeface="Times New Roman" pitchFamily="18" charset="0"/>
                      </a:endParaRPr>
                    </a:p>
                  </a:txBody>
                  <a:tcPr marL="9525" marR="9525" marT="9525" marB="0" anchor="ctr"/>
                </a:tc>
                <a:tc>
                  <a:txBody>
                    <a:bodyPr/>
                    <a:lstStyle/>
                    <a:p>
                      <a:pPr algn="ctr" fontAlgn="b"/>
                      <a:r>
                        <a:rPr lang="es-VE" sz="2000" u="none" strike="noStrike">
                          <a:effectLst>
                            <a:glow rad="63500">
                              <a:schemeClr val="accent2">
                                <a:satMod val="175000"/>
                                <a:alpha val="40000"/>
                              </a:schemeClr>
                            </a:glow>
                          </a:effectLst>
                        </a:rPr>
                        <a:t>Hasta</a:t>
                      </a:r>
                      <a:endParaRPr lang="es-VE" sz="2000" b="0" i="0" u="none" strike="noStrike">
                        <a:solidFill>
                          <a:srgbClr val="000000"/>
                        </a:solidFill>
                        <a:effectLst>
                          <a:glow rad="63500">
                            <a:schemeClr val="accent2">
                              <a:satMod val="175000"/>
                              <a:alpha val="40000"/>
                            </a:schemeClr>
                          </a:glow>
                        </a:effectLst>
                        <a:latin typeface="Times New Roman" pitchFamily="18" charset="0"/>
                        <a:cs typeface="Times New Roman" pitchFamily="18" charset="0"/>
                      </a:endParaRPr>
                    </a:p>
                  </a:txBody>
                  <a:tcPr marL="9525" marR="9525" marT="9525" marB="0" anchor="ctr"/>
                </a:tc>
                <a:tc>
                  <a:txBody>
                    <a:bodyPr/>
                    <a:lstStyle/>
                    <a:p>
                      <a:pPr algn="ctr" fontAlgn="b"/>
                      <a:r>
                        <a:rPr lang="es-VE" sz="2000" u="none" strike="noStrike">
                          <a:effectLst>
                            <a:glow rad="63500">
                              <a:schemeClr val="accent2">
                                <a:satMod val="175000"/>
                                <a:alpha val="40000"/>
                              </a:schemeClr>
                            </a:glow>
                          </a:effectLst>
                        </a:rPr>
                        <a:t>Inasistencias</a:t>
                      </a:r>
                      <a:endParaRPr lang="es-VE" sz="2000" b="0" i="0" u="none" strike="noStrike">
                        <a:solidFill>
                          <a:srgbClr val="000000"/>
                        </a:solidFill>
                        <a:effectLst>
                          <a:glow rad="63500">
                            <a:schemeClr val="accent2">
                              <a:satMod val="175000"/>
                              <a:alpha val="40000"/>
                            </a:schemeClr>
                          </a:glow>
                        </a:effectLst>
                        <a:latin typeface="Times New Roman" pitchFamily="18" charset="0"/>
                        <a:cs typeface="Times New Roman" pitchFamily="18" charset="0"/>
                      </a:endParaRPr>
                    </a:p>
                  </a:txBody>
                  <a:tcPr marL="9525" marR="9525" marT="9525" marB="0" anchor="ctr"/>
                </a:tc>
              </a:tr>
              <a:tr h="928321">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s-VE" sz="2000" b="0" i="0" u="none" strike="noStrike" dirty="0" smtClean="0">
                          <a:solidFill>
                            <a:srgbClr val="000000"/>
                          </a:solidFill>
                          <a:effectLst>
                            <a:glow rad="63500">
                              <a:schemeClr val="accent2">
                                <a:satMod val="175000"/>
                                <a:alpha val="40000"/>
                              </a:schemeClr>
                            </a:glow>
                          </a:effectLst>
                          <a:latin typeface="Times New Roman"/>
                        </a:rPr>
                        <a:t>20.784.281</a:t>
                      </a:r>
                    </a:p>
                    <a:p>
                      <a:pPr algn="ctr" fontAlgn="b"/>
                      <a:endParaRPr lang="es-VE" sz="2000" b="0" i="0" u="none" strike="noStrike" dirty="0">
                        <a:solidFill>
                          <a:srgbClr val="000000"/>
                        </a:solidFill>
                        <a:effectLst>
                          <a:glow rad="63500">
                            <a:schemeClr val="accent2">
                              <a:satMod val="175000"/>
                              <a:alpha val="40000"/>
                            </a:schemeClr>
                          </a:glow>
                        </a:effectLst>
                        <a:latin typeface="Times New Roman"/>
                      </a:endParaRPr>
                    </a:p>
                  </a:txBody>
                  <a:tcPr marL="7532" marR="7532" marT="7532"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s-VE" sz="2000" b="0" i="0" u="none" strike="noStrike" dirty="0" smtClean="0">
                          <a:solidFill>
                            <a:srgbClr val="000000"/>
                          </a:solidFill>
                          <a:effectLst>
                            <a:glow rad="63500">
                              <a:schemeClr val="accent2">
                                <a:satMod val="175000"/>
                                <a:alpha val="40000"/>
                              </a:schemeClr>
                            </a:glow>
                          </a:effectLst>
                          <a:latin typeface="Times New Roman"/>
                        </a:rPr>
                        <a:t>Josvely</a:t>
                      </a:r>
                    </a:p>
                    <a:p>
                      <a:pPr algn="ctr" fontAlgn="b"/>
                      <a:endParaRPr lang="es-VE" sz="2000" b="0" i="0" u="none" strike="noStrike" dirty="0">
                        <a:solidFill>
                          <a:srgbClr val="000000"/>
                        </a:solidFill>
                        <a:effectLst>
                          <a:glow rad="63500">
                            <a:schemeClr val="accent2">
                              <a:satMod val="175000"/>
                              <a:alpha val="40000"/>
                            </a:schemeClr>
                          </a:glow>
                        </a:effectLst>
                        <a:latin typeface="Times New Roman"/>
                      </a:endParaRPr>
                    </a:p>
                  </a:txBody>
                  <a:tcPr marL="7532" marR="7532" marT="7532"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VE" sz="2000" b="0" i="0" u="none" strike="noStrike" dirty="0" smtClean="0">
                          <a:solidFill>
                            <a:srgbClr val="000000"/>
                          </a:solidFill>
                          <a:effectLst>
                            <a:glow rad="63500">
                              <a:schemeClr val="accent2">
                                <a:satMod val="175000"/>
                                <a:alpha val="40000"/>
                              </a:schemeClr>
                            </a:glow>
                          </a:effectLst>
                          <a:latin typeface="Times New Roman"/>
                        </a:rPr>
                        <a:t>Henriquez</a:t>
                      </a:r>
                    </a:p>
                    <a:p>
                      <a:pPr algn="ctr" fontAlgn="ctr"/>
                      <a:endParaRPr lang="es-VE" sz="2000" b="0" i="0" u="none" strike="noStrike" dirty="0">
                        <a:solidFill>
                          <a:srgbClr val="000000"/>
                        </a:solidFill>
                        <a:effectLst>
                          <a:glow rad="63500">
                            <a:schemeClr val="accent2">
                              <a:satMod val="175000"/>
                              <a:alpha val="40000"/>
                            </a:schemeClr>
                          </a:glow>
                        </a:effectLst>
                        <a:latin typeface="Times New Roman" pitchFamily="18" charset="0"/>
                        <a:cs typeface="Times New Roman" pitchFamily="18" charset="0"/>
                      </a:endParaRPr>
                    </a:p>
                  </a:txBody>
                  <a:tcPr marL="9525" marR="9525" marT="9525" marB="0" anchor="ctr"/>
                </a:tc>
                <a:tc>
                  <a:txBody>
                    <a:bodyPr/>
                    <a:lstStyle/>
                    <a:p>
                      <a:pPr algn="ctr" fontAlgn="ctr"/>
                      <a:r>
                        <a:rPr lang="es-VE" sz="2000" u="none" strike="noStrike" dirty="0" smtClean="0">
                          <a:effectLst>
                            <a:glow rad="63500">
                              <a:schemeClr val="accent2">
                                <a:satMod val="175000"/>
                                <a:alpha val="40000"/>
                              </a:schemeClr>
                            </a:glow>
                          </a:effectLst>
                        </a:rPr>
                        <a:t>11/07/2013</a:t>
                      </a:r>
                      <a:endParaRPr lang="es-VE" sz="2000" b="0" i="0" u="none" strike="noStrike" dirty="0">
                        <a:solidFill>
                          <a:srgbClr val="000000"/>
                        </a:solidFill>
                        <a:effectLst>
                          <a:glow rad="63500">
                            <a:schemeClr val="accent2">
                              <a:satMod val="175000"/>
                              <a:alpha val="40000"/>
                            </a:schemeClr>
                          </a:glow>
                        </a:effectLst>
                        <a:latin typeface="Times New Roman" pitchFamily="18" charset="0"/>
                        <a:cs typeface="Times New Roman" pitchFamily="18" charset="0"/>
                      </a:endParaRPr>
                    </a:p>
                  </a:txBody>
                  <a:tcPr marL="9525" marR="9525" marT="9525" marB="0" anchor="ctr"/>
                </a:tc>
                <a:tc>
                  <a:txBody>
                    <a:bodyPr/>
                    <a:lstStyle/>
                    <a:p>
                      <a:pPr algn="ctr" fontAlgn="ctr"/>
                      <a:r>
                        <a:rPr lang="es-VE" sz="2000" u="none" strike="noStrike" dirty="0" smtClean="0">
                          <a:effectLst>
                            <a:glow rad="63500">
                              <a:schemeClr val="accent2">
                                <a:satMod val="175000"/>
                                <a:alpha val="40000"/>
                              </a:schemeClr>
                            </a:glow>
                          </a:effectLst>
                        </a:rPr>
                        <a:t>14/11/2013</a:t>
                      </a:r>
                      <a:endParaRPr lang="es-VE" sz="2000" b="0" i="0" u="none" strike="noStrike" dirty="0">
                        <a:solidFill>
                          <a:srgbClr val="000000"/>
                        </a:solidFill>
                        <a:effectLst>
                          <a:glow rad="63500">
                            <a:schemeClr val="accent2">
                              <a:satMod val="175000"/>
                              <a:alpha val="40000"/>
                            </a:schemeClr>
                          </a:glow>
                        </a:effectLst>
                        <a:latin typeface="Times New Roman" pitchFamily="18" charset="0"/>
                        <a:cs typeface="Times New Roman" pitchFamily="18" charset="0"/>
                      </a:endParaRPr>
                    </a:p>
                  </a:txBody>
                  <a:tcPr marL="9525" marR="9525" marT="9525" marB="0" anchor="ctr"/>
                </a:tc>
                <a:tc>
                  <a:txBody>
                    <a:bodyPr/>
                    <a:lstStyle/>
                    <a:p>
                      <a:pPr algn="ctr" fontAlgn="ctr"/>
                      <a:r>
                        <a:rPr lang="es-VE" sz="2000" b="0" i="0" u="none" strike="noStrike" dirty="0">
                          <a:solidFill>
                            <a:srgbClr val="000000"/>
                          </a:solidFill>
                          <a:effectLst>
                            <a:glow rad="63500">
                              <a:schemeClr val="accent2">
                                <a:satMod val="175000"/>
                                <a:alpha val="40000"/>
                              </a:schemeClr>
                            </a:glow>
                          </a:effectLst>
                          <a:latin typeface="Times New Roman" pitchFamily="18" charset="0"/>
                          <a:cs typeface="Times New Roman" pitchFamily="18" charset="0"/>
                        </a:rPr>
                        <a:t>1</a:t>
                      </a:r>
                    </a:p>
                  </a:txBody>
                  <a:tcPr marL="9525" marR="9525" marT="9525" marB="0" anchor="ctr"/>
                </a:tc>
              </a:tr>
              <a:tr h="92832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VE" sz="2000" b="0" i="0" u="none" strike="noStrike" dirty="0" smtClean="0">
                          <a:solidFill>
                            <a:srgbClr val="000000"/>
                          </a:solidFill>
                          <a:effectLst>
                            <a:glow rad="63500">
                              <a:schemeClr val="accent2">
                                <a:satMod val="175000"/>
                                <a:alpha val="40000"/>
                              </a:schemeClr>
                            </a:glow>
                          </a:effectLst>
                          <a:latin typeface="Times New Roman"/>
                        </a:rPr>
                        <a:t>12.879.404</a:t>
                      </a:r>
                    </a:p>
                    <a:p>
                      <a:pPr algn="ctr" fontAlgn="ctr"/>
                      <a:endParaRPr lang="es-VE" sz="2000" b="0" i="0" u="none" strike="noStrike" dirty="0">
                        <a:solidFill>
                          <a:srgbClr val="000000"/>
                        </a:solidFill>
                        <a:effectLst>
                          <a:glow rad="63500">
                            <a:schemeClr val="accent2">
                              <a:satMod val="175000"/>
                              <a:alpha val="40000"/>
                            </a:schemeClr>
                          </a:glow>
                        </a:effectLst>
                        <a:latin typeface="Times New Roman" pitchFamily="18" charset="0"/>
                        <a:cs typeface="Times New Roman" pitchFamily="18" charset="0"/>
                      </a:endParaRP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VE" sz="2000" b="0" i="0" u="none" strike="noStrike" dirty="0" smtClean="0">
                          <a:solidFill>
                            <a:srgbClr val="000000"/>
                          </a:solidFill>
                          <a:effectLst>
                            <a:glow rad="63500">
                              <a:schemeClr val="accent2">
                                <a:satMod val="175000"/>
                                <a:alpha val="40000"/>
                              </a:schemeClr>
                            </a:glow>
                          </a:effectLst>
                          <a:latin typeface="Times New Roman"/>
                        </a:rPr>
                        <a:t>Carla</a:t>
                      </a:r>
                    </a:p>
                    <a:p>
                      <a:pPr algn="ctr" fontAlgn="ctr"/>
                      <a:endParaRPr lang="es-VE" sz="2000" b="0" i="0" u="none" strike="noStrike" dirty="0">
                        <a:solidFill>
                          <a:srgbClr val="000000"/>
                        </a:solidFill>
                        <a:effectLst>
                          <a:glow rad="63500">
                            <a:schemeClr val="accent2">
                              <a:satMod val="175000"/>
                              <a:alpha val="40000"/>
                            </a:schemeClr>
                          </a:glow>
                        </a:effectLst>
                        <a:latin typeface="Times New Roman" pitchFamily="18" charset="0"/>
                        <a:cs typeface="Times New Roman" pitchFamily="18" charset="0"/>
                      </a:endParaRP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VE" sz="2000" b="0" i="0" u="none" strike="noStrike" dirty="0" smtClean="0">
                          <a:solidFill>
                            <a:srgbClr val="000000"/>
                          </a:solidFill>
                          <a:effectLst>
                            <a:glow rad="63500">
                              <a:schemeClr val="accent2">
                                <a:satMod val="175000"/>
                                <a:alpha val="40000"/>
                              </a:schemeClr>
                            </a:glow>
                          </a:effectLst>
                          <a:latin typeface="Times New Roman"/>
                        </a:rPr>
                        <a:t>Figueroa</a:t>
                      </a:r>
                    </a:p>
                    <a:p>
                      <a:pPr algn="ctr" fontAlgn="ctr"/>
                      <a:endParaRPr lang="es-VE" sz="2000" b="0" i="0" u="none" strike="noStrike" dirty="0">
                        <a:solidFill>
                          <a:srgbClr val="000000"/>
                        </a:solidFill>
                        <a:effectLst>
                          <a:glow rad="63500">
                            <a:schemeClr val="accent2">
                              <a:satMod val="175000"/>
                              <a:alpha val="40000"/>
                            </a:schemeClr>
                          </a:glow>
                        </a:effectLst>
                        <a:latin typeface="Times New Roman" pitchFamily="18" charset="0"/>
                        <a:cs typeface="Times New Roman" pitchFamily="18" charset="0"/>
                      </a:endParaRPr>
                    </a:p>
                  </a:txBody>
                  <a:tcPr marL="9525" marR="9525" marT="9525" marB="0" anchor="ctr"/>
                </a:tc>
                <a:tc>
                  <a:txBody>
                    <a:bodyPr/>
                    <a:lstStyle/>
                    <a:p>
                      <a:pPr algn="ctr" fontAlgn="ctr"/>
                      <a:r>
                        <a:rPr lang="es-VE" sz="2000" u="none" strike="noStrike" dirty="0" smtClean="0">
                          <a:effectLst>
                            <a:glow rad="63500">
                              <a:schemeClr val="accent2">
                                <a:satMod val="175000"/>
                                <a:alpha val="40000"/>
                              </a:schemeClr>
                            </a:glow>
                          </a:effectLst>
                        </a:rPr>
                        <a:t>11/07/2013</a:t>
                      </a:r>
                      <a:endParaRPr lang="es-VE" sz="2000" b="0" i="0" u="none" strike="noStrike" dirty="0">
                        <a:solidFill>
                          <a:srgbClr val="000000"/>
                        </a:solidFill>
                        <a:effectLst>
                          <a:glow rad="63500">
                            <a:schemeClr val="accent2">
                              <a:satMod val="175000"/>
                              <a:alpha val="40000"/>
                            </a:schemeClr>
                          </a:glow>
                        </a:effectLst>
                        <a:latin typeface="Times New Roman" pitchFamily="18" charset="0"/>
                        <a:cs typeface="Times New Roman" pitchFamily="18" charset="0"/>
                      </a:endParaRPr>
                    </a:p>
                  </a:txBody>
                  <a:tcPr marL="9525" marR="9525" marT="9525" marB="0" anchor="ctr"/>
                </a:tc>
                <a:tc>
                  <a:txBody>
                    <a:bodyPr/>
                    <a:lstStyle/>
                    <a:p>
                      <a:pPr algn="ctr" fontAlgn="ctr"/>
                      <a:r>
                        <a:rPr lang="es-VE" sz="2000" u="none" strike="noStrike" dirty="0" smtClean="0">
                          <a:effectLst>
                            <a:glow rad="63500">
                              <a:schemeClr val="accent2">
                                <a:satMod val="175000"/>
                                <a:alpha val="40000"/>
                              </a:schemeClr>
                            </a:glow>
                          </a:effectLst>
                        </a:rPr>
                        <a:t>14/11/2013</a:t>
                      </a:r>
                      <a:endParaRPr lang="es-VE" sz="2000" b="0" i="0" u="none" strike="noStrike" dirty="0">
                        <a:solidFill>
                          <a:srgbClr val="000000"/>
                        </a:solidFill>
                        <a:effectLst>
                          <a:glow rad="63500">
                            <a:schemeClr val="accent2">
                              <a:satMod val="175000"/>
                              <a:alpha val="40000"/>
                            </a:schemeClr>
                          </a:glow>
                        </a:effectLst>
                        <a:latin typeface="Times New Roman" pitchFamily="18" charset="0"/>
                        <a:cs typeface="Times New Roman" pitchFamily="18" charset="0"/>
                      </a:endParaRPr>
                    </a:p>
                  </a:txBody>
                  <a:tcPr marL="9525" marR="9525" marT="9525" marB="0" anchor="ctr"/>
                </a:tc>
                <a:tc>
                  <a:txBody>
                    <a:bodyPr/>
                    <a:lstStyle/>
                    <a:p>
                      <a:pPr algn="ctr" fontAlgn="ctr"/>
                      <a:endParaRPr lang="es-VE" sz="2000" b="0" i="0" u="none" strike="noStrike" dirty="0">
                        <a:solidFill>
                          <a:srgbClr val="000000"/>
                        </a:solidFill>
                        <a:effectLst>
                          <a:glow rad="63500">
                            <a:schemeClr val="accent2">
                              <a:satMod val="175000"/>
                              <a:alpha val="40000"/>
                            </a:schemeClr>
                          </a:glow>
                        </a:effectLst>
                        <a:latin typeface="Times New Roman" pitchFamily="18" charset="0"/>
                        <a:cs typeface="Times New Roman" pitchFamily="18" charset="0"/>
                      </a:endParaRPr>
                    </a:p>
                  </a:txBody>
                  <a:tcPr marL="9525" marR="9525" marT="9525" marB="0" anchor="ctr"/>
                </a:tc>
              </a:tr>
              <a:tr h="928321">
                <a:tc>
                  <a:txBody>
                    <a:bodyPr/>
                    <a:lstStyle/>
                    <a:p>
                      <a:pPr algn="ctr" fontAlgn="ctr"/>
                      <a:r>
                        <a:rPr lang="es-VE" sz="2000" b="0" i="0" u="none" strike="noStrike" smtClean="0">
                          <a:solidFill>
                            <a:srgbClr val="000000"/>
                          </a:solidFill>
                          <a:effectLst>
                            <a:glow rad="63500">
                              <a:schemeClr val="accent2">
                                <a:satMod val="175000"/>
                                <a:alpha val="40000"/>
                              </a:schemeClr>
                            </a:glow>
                          </a:effectLst>
                          <a:latin typeface="Times New Roman" pitchFamily="18" charset="0"/>
                          <a:cs typeface="Times New Roman" pitchFamily="18" charset="0"/>
                        </a:rPr>
                        <a:t>6 553 394</a:t>
                      </a:r>
                      <a:endParaRPr lang="es-VE" sz="2000" b="0" i="0" u="none" strike="noStrike" dirty="0">
                        <a:solidFill>
                          <a:srgbClr val="000000"/>
                        </a:solidFill>
                        <a:effectLst>
                          <a:glow rad="63500">
                            <a:schemeClr val="accent2">
                              <a:satMod val="175000"/>
                              <a:alpha val="40000"/>
                            </a:schemeClr>
                          </a:glow>
                        </a:effectLst>
                        <a:latin typeface="Times New Roman" pitchFamily="18" charset="0"/>
                        <a:cs typeface="Times New Roman" pitchFamily="18" charset="0"/>
                      </a:endParaRP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VE" sz="2000" b="0" i="0" u="none" strike="noStrike" dirty="0" smtClean="0">
                          <a:solidFill>
                            <a:srgbClr val="000000"/>
                          </a:solidFill>
                          <a:effectLst>
                            <a:glow rad="63500">
                              <a:schemeClr val="accent2">
                                <a:satMod val="175000"/>
                                <a:alpha val="40000"/>
                              </a:schemeClr>
                            </a:glow>
                          </a:effectLst>
                          <a:latin typeface="Times New Roman"/>
                        </a:rPr>
                        <a:t>Bruno</a:t>
                      </a:r>
                    </a:p>
                    <a:p>
                      <a:pPr algn="ctr" fontAlgn="ctr"/>
                      <a:endParaRPr lang="es-VE" sz="2000" b="0" i="0" u="none" strike="noStrike" dirty="0">
                        <a:solidFill>
                          <a:srgbClr val="000000"/>
                        </a:solidFill>
                        <a:effectLst>
                          <a:glow rad="63500">
                            <a:schemeClr val="accent2">
                              <a:satMod val="175000"/>
                              <a:alpha val="40000"/>
                            </a:schemeClr>
                          </a:glow>
                        </a:effectLst>
                        <a:latin typeface="Times New Roman" pitchFamily="18" charset="0"/>
                        <a:cs typeface="Times New Roman" pitchFamily="18" charset="0"/>
                      </a:endParaRP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VE" sz="2000" b="0" i="0" u="none" strike="noStrike" dirty="0" smtClean="0">
                          <a:solidFill>
                            <a:srgbClr val="000000"/>
                          </a:solidFill>
                          <a:effectLst>
                            <a:glow rad="63500">
                              <a:schemeClr val="accent2">
                                <a:satMod val="175000"/>
                                <a:alpha val="40000"/>
                              </a:schemeClr>
                            </a:glow>
                          </a:effectLst>
                          <a:latin typeface="Times New Roman"/>
                        </a:rPr>
                        <a:t>García</a:t>
                      </a:r>
                    </a:p>
                    <a:p>
                      <a:pPr algn="ctr" fontAlgn="ctr"/>
                      <a:endParaRPr lang="es-VE" sz="2000" b="0" i="0" u="none" strike="noStrike" dirty="0">
                        <a:solidFill>
                          <a:srgbClr val="000000"/>
                        </a:solidFill>
                        <a:effectLst>
                          <a:glow rad="63500">
                            <a:schemeClr val="accent2">
                              <a:satMod val="175000"/>
                              <a:alpha val="40000"/>
                            </a:schemeClr>
                          </a:glow>
                        </a:effectLst>
                        <a:latin typeface="Times New Roman" pitchFamily="18" charset="0"/>
                        <a:cs typeface="Times New Roman" pitchFamily="18" charset="0"/>
                      </a:endParaRPr>
                    </a:p>
                  </a:txBody>
                  <a:tcPr marL="9525" marR="9525" marT="9525" marB="0" anchor="ctr"/>
                </a:tc>
                <a:tc>
                  <a:txBody>
                    <a:bodyPr/>
                    <a:lstStyle/>
                    <a:p>
                      <a:pPr algn="ctr" fontAlgn="ctr"/>
                      <a:r>
                        <a:rPr lang="es-VE" sz="2000" u="none" strike="noStrike" dirty="0" smtClean="0">
                          <a:effectLst>
                            <a:glow rad="63500">
                              <a:schemeClr val="accent2">
                                <a:satMod val="175000"/>
                                <a:alpha val="40000"/>
                              </a:schemeClr>
                            </a:glow>
                          </a:effectLst>
                        </a:rPr>
                        <a:t>11/07/2013</a:t>
                      </a:r>
                      <a:endParaRPr lang="es-VE" sz="2000" b="0" i="0" u="none" strike="noStrike" dirty="0">
                        <a:solidFill>
                          <a:srgbClr val="000000"/>
                        </a:solidFill>
                        <a:effectLst>
                          <a:glow rad="63500">
                            <a:schemeClr val="accent2">
                              <a:satMod val="175000"/>
                              <a:alpha val="40000"/>
                            </a:schemeClr>
                          </a:glow>
                        </a:effectLst>
                        <a:latin typeface="Times New Roman" pitchFamily="18" charset="0"/>
                        <a:cs typeface="Times New Roman" pitchFamily="18" charset="0"/>
                      </a:endParaRPr>
                    </a:p>
                  </a:txBody>
                  <a:tcPr marL="9525" marR="9525" marT="9525" marB="0" anchor="ctr"/>
                </a:tc>
                <a:tc>
                  <a:txBody>
                    <a:bodyPr/>
                    <a:lstStyle/>
                    <a:p>
                      <a:pPr algn="ctr" fontAlgn="ctr"/>
                      <a:r>
                        <a:rPr lang="es-VE" sz="2000" u="none" strike="noStrike" dirty="0" smtClean="0">
                          <a:effectLst>
                            <a:glow rad="63500">
                              <a:schemeClr val="accent2">
                                <a:satMod val="175000"/>
                                <a:alpha val="40000"/>
                              </a:schemeClr>
                            </a:glow>
                          </a:effectLst>
                        </a:rPr>
                        <a:t>14/11/2013</a:t>
                      </a:r>
                      <a:endParaRPr lang="es-VE" sz="2000" b="0" i="0" u="none" strike="noStrike" dirty="0">
                        <a:solidFill>
                          <a:srgbClr val="000000"/>
                        </a:solidFill>
                        <a:effectLst>
                          <a:glow rad="63500">
                            <a:schemeClr val="accent2">
                              <a:satMod val="175000"/>
                              <a:alpha val="40000"/>
                            </a:schemeClr>
                          </a:glow>
                        </a:effectLst>
                        <a:latin typeface="Times New Roman" pitchFamily="18" charset="0"/>
                        <a:cs typeface="Times New Roman" pitchFamily="18" charset="0"/>
                      </a:endParaRPr>
                    </a:p>
                  </a:txBody>
                  <a:tcPr marL="9525" marR="9525" marT="9525" marB="0" anchor="ctr"/>
                </a:tc>
                <a:tc>
                  <a:txBody>
                    <a:bodyPr/>
                    <a:lstStyle/>
                    <a:p>
                      <a:pPr algn="ctr" fontAlgn="ctr"/>
                      <a:r>
                        <a:rPr lang="es-VE" sz="2000" u="none" strike="noStrike" dirty="0" smtClean="0">
                          <a:effectLst>
                            <a:glow rad="63500">
                              <a:schemeClr val="accent2">
                                <a:satMod val="175000"/>
                                <a:alpha val="40000"/>
                              </a:schemeClr>
                            </a:glow>
                          </a:effectLst>
                        </a:rPr>
                        <a:t>0</a:t>
                      </a:r>
                      <a:endParaRPr lang="es-VE" sz="2000" b="0" i="0" u="none" strike="noStrike" dirty="0">
                        <a:solidFill>
                          <a:srgbClr val="000000"/>
                        </a:solidFill>
                        <a:effectLst>
                          <a:glow rad="63500">
                            <a:schemeClr val="accent2">
                              <a:satMod val="175000"/>
                              <a:alpha val="40000"/>
                            </a:schemeClr>
                          </a:glow>
                        </a:effectLst>
                        <a:latin typeface="Times New Roman" pitchFamily="18" charset="0"/>
                        <a:cs typeface="Times New Roman" pitchFamily="18" charset="0"/>
                      </a:endParaRPr>
                    </a:p>
                  </a:txBody>
                  <a:tcPr marL="9525" marR="9525" marT="9525" marB="0" anchor="ctr"/>
                </a:tc>
              </a:tr>
            </a:tbl>
          </a:graphicData>
        </a:graphic>
      </p:graphicFrame>
    </p:spTree>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0" y="714356"/>
            <a:ext cx="9144000" cy="584775"/>
          </a:xfrm>
          <a:prstGeom prst="rect">
            <a:avLst/>
          </a:prstGeom>
          <a:noFill/>
          <a:ln>
            <a:noFill/>
          </a:ln>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s-ES" sz="3200" b="1" cap="all" dirty="0" smtClean="0">
                <a:ln w="0"/>
                <a:solidFill>
                  <a:schemeClr val="bg2">
                    <a:lumMod val="25000"/>
                  </a:schemeClr>
                </a:solidFill>
                <a:effectLst>
                  <a:reflection blurRad="12700" stA="50000" endPos="50000" dist="5000" dir="5400000" sy="-100000" rotWithShape="0"/>
                </a:effectLst>
                <a:latin typeface="Times New Roman" pitchFamily="18" charset="0"/>
                <a:cs typeface="Times New Roman" pitchFamily="18" charset="0"/>
              </a:rPr>
              <a:t>REFLEXIÓN FINAL</a:t>
            </a:r>
            <a:endParaRPr lang="es-ES" sz="3200" b="1" cap="all" spc="0" dirty="0">
              <a:ln w="0"/>
              <a:solidFill>
                <a:schemeClr val="bg2">
                  <a:lumMod val="25000"/>
                </a:schemeClr>
              </a:solidFill>
              <a:effectLst>
                <a:reflection blurRad="12700" stA="50000" endPos="50000" dist="5000" dir="5400000" sy="-100000" rotWithShape="0"/>
              </a:effectLst>
              <a:latin typeface="Times New Roman" pitchFamily="18" charset="0"/>
              <a:cs typeface="Times New Roman" pitchFamily="18" charset="0"/>
            </a:endParaRPr>
          </a:p>
        </p:txBody>
      </p:sp>
      <p:sp>
        <p:nvSpPr>
          <p:cNvPr id="6" name="5 Flecha izquierda y derecha"/>
          <p:cNvSpPr/>
          <p:nvPr/>
        </p:nvSpPr>
        <p:spPr>
          <a:xfrm>
            <a:off x="857224" y="1500174"/>
            <a:ext cx="7572428" cy="142876"/>
          </a:xfrm>
          <a:prstGeom prst="lef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VE"/>
          </a:p>
        </p:txBody>
      </p:sp>
      <p:sp>
        <p:nvSpPr>
          <p:cNvPr id="7" name="6 CuadroTexto"/>
          <p:cNvSpPr txBox="1"/>
          <p:nvPr/>
        </p:nvSpPr>
        <p:spPr>
          <a:xfrm>
            <a:off x="785786" y="2000240"/>
            <a:ext cx="7715304" cy="646331"/>
          </a:xfrm>
          <a:prstGeom prst="rect">
            <a:avLst/>
          </a:prstGeom>
          <a:noFill/>
        </p:spPr>
        <p:txBody>
          <a:bodyPr wrap="square" rtlCol="0">
            <a:spAutoFit/>
          </a:bodyPr>
          <a:lstStyle/>
          <a:p>
            <a:pPr algn="just"/>
            <a:r>
              <a:rPr lang="es-AR" dirty="0" smtClean="0"/>
              <a:t>	</a:t>
            </a:r>
            <a:endParaRPr lang="es-VE" sz="2000" dirty="0" smtClean="0">
              <a:latin typeface="Times New Roman" pitchFamily="18" charset="0"/>
              <a:cs typeface="Times New Roman" pitchFamily="18" charset="0"/>
            </a:endParaRPr>
          </a:p>
          <a:p>
            <a:endParaRPr lang="es-VE" dirty="0"/>
          </a:p>
        </p:txBody>
      </p:sp>
      <p:pic>
        <p:nvPicPr>
          <p:cNvPr id="87042" name="Picture 2" descr="http://www.blogaliza2.com/wp-content/uploads/2011/11/reflexion.png"/>
          <p:cNvPicPr>
            <a:picLocks noChangeAspect="1" noChangeArrowheads="1"/>
          </p:cNvPicPr>
          <p:nvPr/>
        </p:nvPicPr>
        <p:blipFill>
          <a:blip r:embed="rId2" cstate="print"/>
          <a:srcRect/>
          <a:stretch>
            <a:fillRect/>
          </a:stretch>
        </p:blipFill>
        <p:spPr bwMode="auto">
          <a:xfrm>
            <a:off x="7500958" y="5214950"/>
            <a:ext cx="1476749" cy="1643050"/>
          </a:xfrm>
          <a:prstGeom prst="rect">
            <a:avLst/>
          </a:prstGeom>
          <a:noFill/>
          <a:effectLst>
            <a:softEdge rad="63500"/>
          </a:effectLst>
        </p:spPr>
      </p:pic>
      <p:sp>
        <p:nvSpPr>
          <p:cNvPr id="9" name="8 CuadroTexto"/>
          <p:cNvSpPr txBox="1"/>
          <p:nvPr/>
        </p:nvSpPr>
        <p:spPr>
          <a:xfrm>
            <a:off x="1331640" y="1844824"/>
            <a:ext cx="7560840" cy="369332"/>
          </a:xfrm>
          <a:prstGeom prst="rect">
            <a:avLst/>
          </a:prstGeom>
          <a:noFill/>
        </p:spPr>
        <p:txBody>
          <a:bodyPr wrap="square" rtlCol="0">
            <a:spAutoFit/>
          </a:bodyPr>
          <a:lstStyle/>
          <a:p>
            <a:endParaRPr lang="es-VE" dirty="0"/>
          </a:p>
        </p:txBody>
      </p:sp>
      <p:sp>
        <p:nvSpPr>
          <p:cNvPr id="1027"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660192"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VE" sz="1800" b="0" i="0" u="none" strike="noStrike" cap="none" normalizeH="0" baseline="0" smtClean="0">
                <a:ln>
                  <a:noFill/>
                </a:ln>
                <a:solidFill>
                  <a:srgbClr val="000000"/>
                </a:solidFill>
                <a:effectLst/>
                <a:latin typeface="Calibri" pitchFamily="34" charset="0"/>
                <a:cs typeface="Arial" pitchFamily="34" charset="0"/>
              </a:rPr>
              <a:t>Economía Internacional no ha sido una asignatura más, ha sido la asignatura que después de 5 años de carrera, estaba esperando y he podido disfrutar sin un férreo programa a la espalda, sin clases magistrales en las que sólo el profesor puede hablar y el alumno tomar apuntes, sin que haya un examen final en el cual te lo juegues todo con lo "aprendido" en cuatro meses... En fin, Roberto Carballo ha tenido la magnífica idea de INNOVAR, esta palabra que tanto nos cuenta pronunciar y que hasta en algunos casos, no sabemos ni lo que es, porque nos aferramos a la monotonía, a lo fácil, un programa, apuntes y un examen final, y si has aprendido algo bien y si no pues también bien, el profesor va a dar su clase y a corregir exámenes, y el alumno va a tomar apuntes y a aprobar un examen, muy triste si el planteamiento académico es éste. Hay que interrelacionarse unos con otros, todo el mundo no sabe de todo, pero entre todos podemos saber de todo.</a:t>
            </a:r>
            <a:r>
              <a:rPr kumimoji="0" lang="es-VE" sz="1800" b="0" i="0" u="none" strike="noStrike" cap="none" normalizeH="0" baseline="0" smtClean="0">
                <a:ln>
                  <a:noFill/>
                </a:ln>
                <a:solidFill>
                  <a:schemeClr val="tx1"/>
                </a:solidFill>
                <a:effectLst/>
                <a:latin typeface="Arial" pitchFamily="34" charset="0"/>
                <a:cs typeface="Arial" pitchFamily="34" charset="0"/>
              </a:rPr>
              <a:t/>
            </a:r>
            <a:br>
              <a:rPr kumimoji="0" lang="es-VE" sz="1800" b="0" i="0" u="none" strike="noStrike" cap="none" normalizeH="0" baseline="0" smtClean="0">
                <a:ln>
                  <a:noFill/>
                </a:ln>
                <a:solidFill>
                  <a:schemeClr val="tx1"/>
                </a:solidFill>
                <a:effectLst/>
                <a:latin typeface="Arial" pitchFamily="34" charset="0"/>
                <a:cs typeface="Arial" pitchFamily="34" charset="0"/>
              </a:rPr>
            </a:br>
            <a:endParaRPr kumimoji="0" lang="es-VE" sz="1800" b="0" i="0" u="none" strike="noStrike" cap="none" normalizeH="0" baseline="0" smtClean="0">
              <a:ln>
                <a:noFill/>
              </a:ln>
              <a:solidFill>
                <a:schemeClr val="tx1"/>
              </a:solidFill>
              <a:effectLst/>
              <a:latin typeface="Arial" pitchFamily="34" charset="0"/>
              <a:cs typeface="Arial" pitchFamily="34" charset="0"/>
            </a:endParaRP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660192"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VE" sz="1800" b="0" i="0" u="none" strike="noStrike" cap="none" normalizeH="0" baseline="0" smtClean="0">
                <a:ln>
                  <a:noFill/>
                </a:ln>
                <a:solidFill>
                  <a:srgbClr val="000000"/>
                </a:solidFill>
                <a:effectLst/>
                <a:latin typeface="Calibri" pitchFamily="34" charset="0"/>
                <a:cs typeface="Arial" pitchFamily="34" charset="0"/>
              </a:rPr>
              <a:t>Economía Internacional no ha sido una asignatura más, ha sido la asignatura que después de 5 años de carrera, estaba esperando y he podido disfrutar sin un férreo programa a la espalda, sin clases magistrales en las que sólo el profesor puede hablar y el alumno tomar apuntes, sin que haya un examen final en el cual te lo juegues todo con lo "aprendido" en cuatro meses... En fin, Roberto Carballo ha tenido la magnífica idea de INNOVAR, esta palabra que tanto nos cuenta pronunciar y que hasta en algunos casos, no sabemos ni lo que es, porque nos aferramos a la monotonía, a lo fácil, un programa, apuntes y un examen final, y si has aprendido algo bien y si no pues también bien, el profesor va a dar su clase y a corregir exámenes, y el alumno va a tomar apuntes y a aprobar un examen, muy triste si el planteamiento académico es éste. Hay que interrelacionarse unos con otros, todo el mundo no sabe de todo, pero entre todos podemos saber de todo.</a:t>
            </a:r>
            <a:r>
              <a:rPr kumimoji="0" lang="es-VE" sz="1800" b="0" i="0" u="none" strike="noStrike" cap="none" normalizeH="0" baseline="0" smtClean="0">
                <a:ln>
                  <a:noFill/>
                </a:ln>
                <a:solidFill>
                  <a:schemeClr val="tx1"/>
                </a:solidFill>
                <a:effectLst/>
                <a:latin typeface="Arial" pitchFamily="34" charset="0"/>
                <a:cs typeface="Arial" pitchFamily="34" charset="0"/>
              </a:rPr>
              <a:t/>
            </a:r>
            <a:br>
              <a:rPr kumimoji="0" lang="es-VE" sz="1800" b="0" i="0" u="none" strike="noStrike" cap="none" normalizeH="0" baseline="0" smtClean="0">
                <a:ln>
                  <a:noFill/>
                </a:ln>
                <a:solidFill>
                  <a:schemeClr val="tx1"/>
                </a:solidFill>
                <a:effectLst/>
                <a:latin typeface="Arial" pitchFamily="34" charset="0"/>
                <a:cs typeface="Arial" pitchFamily="34" charset="0"/>
              </a:rPr>
            </a:br>
            <a:endParaRPr kumimoji="0" lang="es-VE"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11 CuadroTexto"/>
          <p:cNvSpPr txBox="1"/>
          <p:nvPr/>
        </p:nvSpPr>
        <p:spPr>
          <a:xfrm>
            <a:off x="1547664" y="1988840"/>
            <a:ext cx="7560840" cy="369332"/>
          </a:xfrm>
          <a:prstGeom prst="rect">
            <a:avLst/>
          </a:prstGeom>
          <a:noFill/>
        </p:spPr>
        <p:txBody>
          <a:bodyPr wrap="square" rtlCol="0">
            <a:spAutoFit/>
          </a:bodyPr>
          <a:lstStyle/>
          <a:p>
            <a:endParaRPr lang="es-VE" dirty="0"/>
          </a:p>
        </p:txBody>
      </p:sp>
      <p:sp>
        <p:nvSpPr>
          <p:cNvPr id="1029"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660192"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VE" sz="1800" b="0" i="0" u="none" strike="noStrike" cap="none" normalizeH="0" baseline="0" smtClean="0">
                <a:ln>
                  <a:noFill/>
                </a:ln>
                <a:solidFill>
                  <a:srgbClr val="000000"/>
                </a:solidFill>
                <a:effectLst/>
                <a:latin typeface="Calibri" pitchFamily="34" charset="0"/>
                <a:cs typeface="Arial" pitchFamily="34" charset="0"/>
              </a:rPr>
              <a:t>Economía Internacional no ha sido una asignatura más, ha sido la asignatura que después de 5 años de carrera, estaba esperando y he podido disfrutar sin un férreo programa a la espalda, sin clases magistrales en las que sólo el profesor puede hablar y el alumno tomar apuntes, sin que haya un examen final en el cual te lo juegues todo con lo "aprendido" en cuatro meses... En fin, Roberto Carballo ha tenido la magnífica idea de INNOVAR, esta palabra que tanto nos cuenta pronunciar y que hasta en algunos casos, no sabemos ni lo que es, porque nos aferramos a la monotonía, a lo fácil, un programa, apuntes y un examen final, y si has aprendido algo bien y si no pues también bien, el profesor va a dar su clase y a corregir exámenes, y el alumno va a tomar apuntes y a aprobar un examen, muy triste si el planteamiento académico es éste. Hay que interrelacionarse unos con otros, todo el mundo no sabe de todo, pero entre todos podemos saber de todo.</a:t>
            </a:r>
            <a:r>
              <a:rPr kumimoji="0" lang="es-VE" sz="1800" b="0" i="0" u="none" strike="noStrike" cap="none" normalizeH="0" baseline="0" smtClean="0">
                <a:ln>
                  <a:noFill/>
                </a:ln>
                <a:solidFill>
                  <a:schemeClr val="tx1"/>
                </a:solidFill>
                <a:effectLst/>
                <a:latin typeface="Arial" pitchFamily="34" charset="0"/>
                <a:cs typeface="Arial" pitchFamily="34" charset="0"/>
              </a:rPr>
              <a:t/>
            </a:r>
            <a:br>
              <a:rPr kumimoji="0" lang="es-VE" sz="1800" b="0" i="0" u="none" strike="noStrike" cap="none" normalizeH="0" baseline="0" smtClean="0">
                <a:ln>
                  <a:noFill/>
                </a:ln>
                <a:solidFill>
                  <a:schemeClr val="tx1"/>
                </a:solidFill>
                <a:effectLst/>
                <a:latin typeface="Arial" pitchFamily="34" charset="0"/>
                <a:cs typeface="Arial" pitchFamily="34" charset="0"/>
              </a:rPr>
            </a:br>
            <a:endParaRPr kumimoji="0" lang="es-VE" sz="1800" b="0" i="0" u="none" strike="noStrike" cap="none" normalizeH="0" baseline="0" smtClean="0">
              <a:ln>
                <a:noFill/>
              </a:ln>
              <a:solidFill>
                <a:schemeClr val="tx1"/>
              </a:solidFill>
              <a:effectLst/>
              <a:latin typeface="Arial" pitchFamily="34" charset="0"/>
              <a:cs typeface="Arial" pitchFamily="34" charset="0"/>
            </a:endParaRPr>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660192"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VE" sz="1800" b="0" i="0" u="none" strike="noStrike" cap="none" normalizeH="0" baseline="0" smtClean="0">
                <a:ln>
                  <a:noFill/>
                </a:ln>
                <a:solidFill>
                  <a:srgbClr val="000000"/>
                </a:solidFill>
                <a:effectLst/>
                <a:latin typeface="Calibri" pitchFamily="34" charset="0"/>
                <a:cs typeface="Arial" pitchFamily="34" charset="0"/>
              </a:rPr>
              <a:t>Economía Internacional no ha sido una asignatura más, ha sido la asignatura que después de 5 años de carrera, estaba esperando y he podido disfrutar sin un férreo programa a la espalda, sin clases magistrales en las que sólo el profesor puede hablar y el alumno tomar apuntes, sin que haya un examen final en el cual te lo juegues todo con lo "aprendido" en cuatro meses... En fin, Roberto Carballo ha tenido la magnífica idea de INNOVAR, esta palabra que tanto nos cuenta pronunciar y que hasta en algunos casos, no sabemos ni lo que es, porque nos aferramos a la monotonía, a lo fácil, un programa, apuntes y un examen final, y si has aprendido algo bien y si no pues también bien, el profesor va a dar su clase y a corregir exámenes, y el alumno va a tomar apuntes y a aprobar un examen, muy triste si el planteamiento académico es éste. Hay que interrelacionarse unos con otros, todo el mundo no sabe de todo, pero entre todos podemos saber de todo.</a:t>
            </a:r>
            <a:r>
              <a:rPr kumimoji="0" lang="es-VE" sz="1800" b="0" i="0" u="none" strike="noStrike" cap="none" normalizeH="0" baseline="0" smtClean="0">
                <a:ln>
                  <a:noFill/>
                </a:ln>
                <a:solidFill>
                  <a:schemeClr val="tx1"/>
                </a:solidFill>
                <a:effectLst/>
                <a:latin typeface="Arial" pitchFamily="34" charset="0"/>
                <a:cs typeface="Arial" pitchFamily="34" charset="0"/>
              </a:rPr>
              <a:t/>
            </a:r>
            <a:br>
              <a:rPr kumimoji="0" lang="es-VE" sz="1800" b="0" i="0" u="none" strike="noStrike" cap="none" normalizeH="0" baseline="0" smtClean="0">
                <a:ln>
                  <a:noFill/>
                </a:ln>
                <a:solidFill>
                  <a:schemeClr val="tx1"/>
                </a:solidFill>
                <a:effectLst/>
                <a:latin typeface="Arial" pitchFamily="34" charset="0"/>
                <a:cs typeface="Arial" pitchFamily="34" charset="0"/>
              </a:rPr>
            </a:br>
            <a:endParaRPr kumimoji="0" lang="es-VE"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15 CuadroTexto"/>
          <p:cNvSpPr txBox="1"/>
          <p:nvPr/>
        </p:nvSpPr>
        <p:spPr>
          <a:xfrm>
            <a:off x="1835696" y="3284984"/>
            <a:ext cx="6840760" cy="369332"/>
          </a:xfrm>
          <a:prstGeom prst="rect">
            <a:avLst/>
          </a:prstGeom>
          <a:noFill/>
        </p:spPr>
        <p:txBody>
          <a:bodyPr wrap="square" rtlCol="0">
            <a:spAutoFit/>
          </a:bodyPr>
          <a:lstStyle/>
          <a:p>
            <a:r>
              <a:rPr lang="es-VE" dirty="0" smtClean="0"/>
              <a:t> </a:t>
            </a:r>
            <a:endParaRPr lang="es-VE" dirty="0"/>
          </a:p>
        </p:txBody>
      </p:sp>
      <p:sp>
        <p:nvSpPr>
          <p:cNvPr id="17" name="16 CuadroTexto"/>
          <p:cNvSpPr txBox="1"/>
          <p:nvPr/>
        </p:nvSpPr>
        <p:spPr>
          <a:xfrm>
            <a:off x="1115616" y="2492896"/>
            <a:ext cx="7704856" cy="2862322"/>
          </a:xfrm>
          <a:prstGeom prst="rect">
            <a:avLst/>
          </a:prstGeom>
          <a:noFill/>
        </p:spPr>
        <p:txBody>
          <a:bodyPr wrap="square" rtlCol="0">
            <a:spAutoFit/>
          </a:bodyPr>
          <a:lstStyle/>
          <a:p>
            <a:r>
              <a:rPr lang="es-VE" dirty="0" smtClean="0"/>
              <a:t>  finanzas e impuestos otra experiencia en mi vida,   uno como persona  al no manejar los conocimientos que son vitales para nuestro desarrollos, ni imaginamos lo enriquecedor </a:t>
            </a:r>
            <a:r>
              <a:rPr lang="es-VE" dirty="0" smtClean="0"/>
              <a:t> que  </a:t>
            </a:r>
            <a:r>
              <a:rPr lang="es-VE" dirty="0" smtClean="0"/>
              <a:t>es tener  esta herramientas   para  poder expresarla  con bastante seguridad sin temor a equivocarse.  es aquí donde le damos el sentido propio a la vida  al desarrollo a la forma de cómo manejarse de una manera con propiedad,  los distintos temas presentados en el curso van de la mano un a tras del otro y son los que te dan esa fortaleza de ser un administrador , por lo general  en lo personal han sido muy productivas  además ha sido  una </a:t>
            </a:r>
            <a:r>
              <a:rPr lang="es-VE" dirty="0" smtClean="0"/>
              <a:t>experiencia </a:t>
            </a:r>
            <a:r>
              <a:rPr lang="es-VE" dirty="0" smtClean="0"/>
              <a:t>en compartir con todos los compañeros del aula y sobre todo con las compañeras de equipo. </a:t>
            </a:r>
            <a:r>
              <a:rPr lang="es-VE" dirty="0" smtClean="0"/>
              <a:t>  Las felicito </a:t>
            </a:r>
            <a:endParaRPr lang="es-VE" dirty="0"/>
          </a:p>
        </p:txBody>
      </p:sp>
    </p:spTree>
  </p:cSld>
  <p:clrMapOvr>
    <a:masterClrMapping/>
  </p:clrMapOvr>
  <p:transition spd="slow">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203</TotalTime>
  <Words>1626</Words>
  <Application>Microsoft Office PowerPoint</Application>
  <PresentationFormat>Presentación en pantalla (4:3)</PresentationFormat>
  <Paragraphs>247</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Flujo</vt:lpstr>
      <vt:lpstr>Diapositiva 1</vt:lpstr>
      <vt:lpstr>Diapositiva 2</vt:lpstr>
      <vt:lpstr>Diapositiva 3</vt:lpstr>
      <vt:lpstr>Diapositiva 4</vt:lpstr>
      <vt:lpstr>Diapositiva 5</vt:lpstr>
    </vt:vector>
  </TitlesOfParts>
  <Company>PERSONAL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PERSONAL</dc:creator>
  <cp:lastModifiedBy>tibisay</cp:lastModifiedBy>
  <cp:revision>28</cp:revision>
  <dcterms:created xsi:type="dcterms:W3CDTF">2013-10-31T22:44:09Z</dcterms:created>
  <dcterms:modified xsi:type="dcterms:W3CDTF">2013-11-09T03:29:29Z</dcterms:modified>
</cp:coreProperties>
</file>